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5" r:id="rId3"/>
    <p:sldId id="347" r:id="rId4"/>
    <p:sldId id="331" r:id="rId5"/>
    <p:sldId id="326" r:id="rId6"/>
    <p:sldId id="333" r:id="rId7"/>
    <p:sldId id="332" r:id="rId8"/>
    <p:sldId id="334" r:id="rId9"/>
    <p:sldId id="350" r:id="rId10"/>
    <p:sldId id="335" r:id="rId11"/>
    <p:sldId id="336" r:id="rId12"/>
    <p:sldId id="299" r:id="rId13"/>
    <p:sldId id="351" r:id="rId14"/>
    <p:sldId id="340" r:id="rId15"/>
    <p:sldId id="341" r:id="rId16"/>
    <p:sldId id="339" r:id="rId17"/>
    <p:sldId id="337" r:id="rId18"/>
    <p:sldId id="265" r:id="rId19"/>
    <p:sldId id="338" r:id="rId20"/>
    <p:sldId id="280" r:id="rId21"/>
    <p:sldId id="285" r:id="rId22"/>
    <p:sldId id="343" r:id="rId23"/>
    <p:sldId id="344" r:id="rId24"/>
    <p:sldId id="346" r:id="rId25"/>
    <p:sldId id="345" r:id="rId26"/>
    <p:sldId id="355" r:id="rId27"/>
    <p:sldId id="308" r:id="rId28"/>
    <p:sldId id="323" r:id="rId29"/>
    <p:sldId id="342" r:id="rId30"/>
    <p:sldId id="349" r:id="rId31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5256" autoAdjust="0"/>
  </p:normalViewPr>
  <p:slideViewPr>
    <p:cSldViewPr snapToGrid="0">
      <p:cViewPr varScale="1">
        <p:scale>
          <a:sx n="125" d="100"/>
          <a:sy n="125" d="100"/>
        </p:scale>
        <p:origin x="1140" y="102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-3122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9E198EF-9FFB-CB13-599A-6D076DEE151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217414-EB3E-9903-3749-CBAAD2359F01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A9CE33-D88B-E527-A4B7-94A9739114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440457-9EF7-43D8-3DB6-CAF03001D1F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1DE9B96-FB8F-45AB-9D8E-5073E171C126}" type="slidenum">
              <a:t>‹#›</a:t>
            </a:fld>
            <a:endParaRPr lang="ru-RU" sz="1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4846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10F7567-1FB7-C870-CCFB-334BB47B22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45A9B05-9D3F-9B68-B029-7D7B6435E12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8DA75866-140B-0199-32CC-DF17FA1AB5A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151DFF-BCF7-B742-B05C-ED52DC145BB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10C54C-27C7-082A-6DF4-6E1D69F499C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98D9F0-8824-EB90-F973-28272835CA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6E81FEB-2262-4BE0-B8C3-F5F0F9E9214B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60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9B169-544D-64A0-5B45-2C2B95A9A5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3688282-B6B2-4B15-8F71-0C5E2FD2ADCF}" type="slidenum">
              <a:t>1</a:t>
            </a:fld>
            <a:endParaRPr lang="ru-RU" dirty="0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1EC2EA4-4B5A-36B5-9482-07CEA8CAD5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49E8ED5-1A86-301D-D91C-D66998ECBC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E81FEB-2262-4BE0-B8C3-F5F0F9E9214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56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6B1041-C304-71CE-E0F8-29196559D8E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64714E2-FBB2-4FE0-A618-43107BE34447}" type="slidenum">
              <a:t>18</a:t>
            </a:fld>
            <a:endParaRPr lang="ru-RU" dirty="0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31E7B6-23EB-A9A9-07C4-02A387C7C8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0D5C14-8E7C-5EBC-D05E-5A35E8C2B9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46E81FEB-2262-4BE0-B8C3-F5F0F9E9214B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09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7B172-350F-8489-F2D3-3F3874F06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5D97EC-52D2-3ADA-1FBC-E03CFF300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50216-78AF-076B-1896-05FF38CA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C6E1F8-F29C-2CE9-B4B9-6EB1C28F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3BEF76-39CB-F1A0-1F35-9A3A54DA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6F2729-708A-4A02-B28F-2825A06B0E8F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08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6AAC1-23E4-9E87-1C07-D693C979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66599E-2809-104B-67F6-61F6E7CD2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1FE2A-D0E9-8248-70B3-A40764FA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5F52C9-8DFE-C114-F2CC-7DBD68C6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35080-8021-4778-68F2-AD7CD5C2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44AAF0-83BB-413D-9889-DB1B569D9862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02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351022-D86D-D2CD-F976-0A1F9FB21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2C9E8B-63A5-AD78-9D32-EDAC2A69B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8E739-DE81-9719-A90C-3F7D6F61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076E23-B206-4B99-DC4E-88778675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95C510-8666-9433-1389-DBF1911E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10F41-DB0D-4FFB-B599-5E8CA8EBD123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58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36763-9E54-EEF6-EA13-A3C0FEE5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D45B9-ECDC-6A19-478E-95F9B2D9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730CD-A4F3-2E7C-6B7A-BBF53637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3E968-5CA8-8B65-BC00-27D9611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6EE544-1BA8-6C7E-3C40-791DFD38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FDF36D-1CCD-4DE4-8C62-27FE9CD5B60F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60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7E347-B7F0-3E1B-4BEE-906BDD3D4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0A9EFA-06BC-818F-4126-99B841D3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C13FD9-EDB6-6DBE-5177-FB8E3A45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2A267-AE9F-B7B1-1B14-E8F432F0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8B5FC6-312F-E071-82E3-E8DA5992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8DDF1C-5AA4-40C4-B0B3-70A05A23AA56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49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89968-849B-837E-0DB1-022F5A91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432FA-D38D-0E93-0057-CACEB2663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D642DD-5AAE-D159-190C-B0AFEBCC2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11DA25-3631-6184-DE4A-B327BCE4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FB23D5-168A-3FFE-755D-99093DFF5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36A478-8263-02E6-E2D3-1D13284B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9A9834-625C-40B9-831A-4F8B28A0A7CD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53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76F7E-60A6-C6AD-704B-E5AC4727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3BDD5-61CF-4C80-B233-E1162D461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47F030-1FB8-0A09-34E8-5EC461982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FE2769-2469-AF08-CE47-240BEF218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9B7EBE-551C-B823-E7E0-A7A1DA212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F5FBB2-699E-B592-0CDF-BEA24597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1FC6E4-C605-C5FA-8DFC-F65A0504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857BFA-9B08-5042-EE66-960A5695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203116-5017-441D-8E75-1E53CDED1377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87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25ED6-DEF2-375D-3975-939F5F14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793FC6-6F15-EE1A-7B2F-C9B54790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BBAB20-AFAF-BC90-41AA-DF166ABE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F9322D-35C8-57F6-6E3A-E0E17452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311A3-A280-475C-A022-EBF18540054B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38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FD5818-6C56-B410-78BE-8F60E5AC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9D3AF4-9541-3DBB-888A-7518BA3F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7A1B5-D123-F68E-67F3-9B4996EB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2345" y="5475250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2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AD832-246A-9C58-B769-7D55CA2A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1F45B-92B8-83F3-A6AC-D7368496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E9BD68-B274-64F8-004E-9E251E780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179197-62DB-7078-7ADE-99B92509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80ECC-4A2F-7682-FDBE-2EFEBC93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88DDA1-DD45-2038-120F-4C89D906F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E7803D-1AF2-4D49-9BDE-4C90EE96B590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01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7ECD0-FA04-CEEE-AE9A-B871A949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E6A0A5-423B-8D89-25D8-379E056F56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A5F40-BA9A-CCE0-8084-257B9BD928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9EAB37-0750-45FC-9594-9551C8E87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D1B2EC-E5CC-F4D6-6596-866B8FBF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1E8516-3569-D88F-74FD-828C5E57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3EAC8E-8701-4FA0-976D-E86E22C8723E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96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02C57-26F8-2892-B8E6-C8BEFAC626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09ED6-0368-7C9E-989D-9B3382F783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9AA85-CB4E-5FC4-0824-FEBFE4AE145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5AC1F-BCB7-9A03-208A-AF7B64BF31C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71CF84-140D-DBDB-8616-7C4BE45CAD8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732345" y="5442664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A710288-76F1-4732-A559-EAD345466CD0}" type="slidenum"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hangingPunct="0">
        <a:tabLst/>
        <a:defRPr lang="ru-RU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ru-RU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EBFDB-D8B2-E1ED-0D5C-DC3EB9D357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8135" y="1122466"/>
            <a:ext cx="9071640" cy="1250280"/>
          </a:xfrm>
        </p:spPr>
        <p:txBody>
          <a:bodyPr/>
          <a:lstStyle/>
          <a:p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Импедансная спектроскопия как метод исследования электрических свойств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EB8901-F3EA-E99C-F86B-8350DC6BB0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6148" y="3853202"/>
            <a:ext cx="9148327" cy="1023606"/>
          </a:xfrm>
        </p:spPr>
        <p:txBody>
          <a:bodyPr anchor="ctr"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научный сотрудник ИГГ УрО РАН </a:t>
            </a:r>
          </a:p>
          <a:p>
            <a:pPr lvl="0" algn="r"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Желуницын Иван Александрович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87082-9BBC-6B85-7D1E-95725718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7717" y="-299260"/>
            <a:ext cx="9071640" cy="94644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импеданса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461135-C038-BA68-4CF5-8B1A00119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0623"/>
            <a:ext cx="6607405" cy="2045305"/>
          </a:xfrm>
        </p:spPr>
        <p:txBody>
          <a:bodyPr>
            <a:normAutofit fontScale="925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идет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комплексных координатах,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называемых координатами Найквиста (зависимость активного сопротивления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Z’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реактивного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Z”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спектры импеданса представляют собой полукруги или дуги, соответствующие определенному вкладу в прохождении тока через материал. Полученные дуги импеданса можно моделировать с помощью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цепей.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 полученных графиков получить информацию о сопротивлении и тип вклада?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E59719-FD14-2CD5-30D2-3EEAA7C90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3142" y="0"/>
            <a:ext cx="3377483" cy="26195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1F9D05-77DF-AA33-FC61-1362159C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8877"/>
            <a:ext cx="2927509" cy="21551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F430A-A3E5-18B8-5467-8214C68C3810}"/>
              </a:ext>
            </a:extLst>
          </p:cNvPr>
          <p:cNvSpPr txBox="1"/>
          <p:nvPr/>
        </p:nvSpPr>
        <p:spPr>
          <a:xfrm>
            <a:off x="-111346" y="2423829"/>
            <a:ext cx="999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нужно узнать вид зависимости для каждого элемента и их соединений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4D28AA-B443-8D5D-0590-716E64F7EBB1}"/>
              </a:ext>
            </a:extLst>
          </p:cNvPr>
          <p:cNvSpPr txBox="1"/>
          <p:nvPr/>
        </p:nvSpPr>
        <p:spPr>
          <a:xfrm>
            <a:off x="-60456" y="4905790"/>
            <a:ext cx="346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сопротивления есть активная составляющая, реактивная отсутствует – точка на оси абсцисс.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3EC61E-B42E-86E1-4EE1-ECBB4110A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20" y="2706901"/>
            <a:ext cx="2424044" cy="21551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3CF161-FB27-36A7-276D-060D38E4BAF2}"/>
              </a:ext>
            </a:extLst>
          </p:cNvPr>
          <p:cNvSpPr txBox="1"/>
          <p:nvPr/>
        </p:nvSpPr>
        <p:spPr>
          <a:xfrm>
            <a:off x="3408218" y="4899757"/>
            <a:ext cx="3303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емкости есть только реактивная составляющая, которая убывает с ростом частоты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CC9E46-F4F2-451D-3FE8-DFA10FD79FA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t="65787" r="47771"/>
          <a:stretch/>
        </p:blipFill>
        <p:spPr>
          <a:xfrm>
            <a:off x="6791076" y="2698953"/>
            <a:ext cx="2424044" cy="22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B6D74B-AFE2-00ED-28D5-0B5E12A07B93}"/>
              </a:ext>
            </a:extLst>
          </p:cNvPr>
          <p:cNvSpPr txBox="1"/>
          <p:nvPr/>
        </p:nvSpPr>
        <p:spPr>
          <a:xfrm>
            <a:off x="6772376" y="4775805"/>
            <a:ext cx="2658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 соединение данных элементов дает дугу импеданса с соответствующими сопротивлением и емкостью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13A3B6-5261-57E5-518F-622C6CB9F30A}"/>
              </a:ext>
            </a:extLst>
          </p:cNvPr>
          <p:cNvSpPr/>
          <p:nvPr/>
        </p:nvSpPr>
        <p:spPr>
          <a:xfrm>
            <a:off x="7339054" y="238539"/>
            <a:ext cx="2539987" cy="9464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952FBEC0-98A9-C7A1-7F5E-E951A600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48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9E14F-8FB5-648F-C184-48D0BCF9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1608" y="-257035"/>
            <a:ext cx="9071640" cy="9464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импеданса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612DF-80BA-F625-28A9-1CB4AB46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04" y="661572"/>
            <a:ext cx="5929300" cy="203757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дуга импеданса моделируется параллельным соединением емкости и сопротивления. Установлено, что по величине емкости С (в Фарадах) можно определить тип вклада каждой полуокружности.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7869D4-4828-47F9-BA5A-957C3FC1B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9149"/>
            <a:ext cx="6115904" cy="21053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43BE8-E806-3036-F809-7535EF1B497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663445" y="0"/>
            <a:ext cx="3377483" cy="261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93BB35-2FEF-D00C-DD25-A6DC4150AA4B}"/>
              </a:ext>
            </a:extLst>
          </p:cNvPr>
          <p:cNvSpPr txBox="1"/>
          <p:nvPr/>
        </p:nvSpPr>
        <p:spPr>
          <a:xfrm>
            <a:off x="6226988" y="2623562"/>
            <a:ext cx="38139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Подбирая элементы таким образом, чтобы как можно точнее описать спектры импеданса,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моделируем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прохождения через материал переменного тока. Полученная схема используется для анализа электрических свойств системы и называется эквивалентной схемой. Соответственно, данный метод определения электрических характеристик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эквивалентных схем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2377F765-6F80-E4AE-077F-0BCC9ED2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9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39751B7-D700-8F0F-ED8D-D6078A2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080625" cy="77615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Координаты Найквиста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27E3EA-5DEA-BD81-856C-929C72A59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9" y="776159"/>
            <a:ext cx="9790690" cy="1599050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зависимость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Z’-Z’’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координатах Найквиста называется годографом импеданса, или его спектром. Здесь в неявном виде представлена частота: при высоких частотах годограф стремится к нулю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падением частоты рисуется годограф и уходит в некоторое активное сопротивление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Z’,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соответствующее сопротивлению данного вклада.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(Годограф=дуга=полукруг) импеданса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061FB9-41A1-18DD-4347-BE3D83DBA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2375209"/>
            <a:ext cx="6667066" cy="3295341"/>
          </a:xfrm>
          <a:prstGeom prst="rect">
            <a:avLst/>
          </a:prstGeom>
        </p:spPr>
      </p:pic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A9BC0EBE-4166-5A0D-B343-D650D16D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55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23E35-9697-4C8A-6426-1F2680F9E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20BFAB-8978-BD79-D1D9-44C633387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13" y="922407"/>
            <a:ext cx="5895099" cy="46334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D86EA7-E9B8-08A0-3700-3B7CD8F30A52}"/>
              </a:ext>
            </a:extLst>
          </p:cNvPr>
          <p:cNvSpPr/>
          <p:nvPr/>
        </p:nvSpPr>
        <p:spPr>
          <a:xfrm>
            <a:off x="1" y="137746"/>
            <a:ext cx="1008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между импедансом и его производными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683E6E9-9E63-82FA-A358-A6F750F1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6EA6A-AA30-2C43-E769-C5A27ECA3D1D}"/>
              </a:ext>
            </a:extLst>
          </p:cNvPr>
          <p:cNvSpPr txBox="1"/>
          <p:nvPr/>
        </p:nvSpPr>
        <p:spPr>
          <a:xfrm>
            <a:off x="6358812" y="922407"/>
            <a:ext cx="372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адмиттанс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модуль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ɛ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диэлектрическая проницаемость</a:t>
            </a:r>
          </a:p>
        </p:txBody>
      </p:sp>
    </p:spTree>
    <p:extLst>
      <p:ext uri="{BB962C8B-B14F-4D97-AF65-F5344CB8AC3E}">
        <p14:creationId xmlns:p14="http://schemas.microsoft.com/office/powerpoint/2010/main" val="401083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F3791-775B-601F-E773-A3D61340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-260982"/>
            <a:ext cx="9071640" cy="9464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Электроды в импедансной спектроскопии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96FDAD-5C70-0464-B59B-D17872CF5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52" y="535030"/>
            <a:ext cx="9745470" cy="502085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 – элемент электрической цепи, через который подводится или отводится электрический ток. Электрохимическая ячейка представляет собой образец с электродами – обратимыми или блокирующими (инертными) по отношению к токопроводящим частицам.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Обратимые электроды – электроды, обратимы по отношению к токопроводящим ионным и электронным носителям, т.е. материал электрода обеспечивает возможность электронного транспорта и возможного процесса ОВР (для иона). В пример можно привести кислородные проводники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проводящие материалы): чаще всего используют индифферентный материал – благородные металлы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Pt, Pd, Pt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чернь), оксидные соединения с высокой электронной проводимостью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Co, Mn, Fe, Ni)O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Блокирующие электроды – электроды, блокирующие один из вкладов (ионный/электродный), но оставляет другой (электронный/ионный).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D479E516-D07C-DDD5-A9EA-6270B8F3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70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5505D-1F9A-93CA-8EA2-E35EEAEE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-170281"/>
            <a:ext cx="9071640" cy="94644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измерения импеданса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CC3CD-F68E-3252-9C67-2E7FE14C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57" y="630564"/>
            <a:ext cx="9731822" cy="492531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количества используемых электродов и способом их присоединения к образцу, выделяют несколько вариантов измерения импеданса. Самым распространенным является двухэлектродный (двухконтактный) метод:</a:t>
            </a:r>
          </a:p>
        </p:txBody>
      </p:sp>
      <p:pic>
        <p:nvPicPr>
          <p:cNvPr id="5" name="Рисунок 2646" descr="Описание: D:\From Docs OLD\Buyanova E.S\Документы ЕС\пособие импеданс\Двухэлектродная ячейка (а) и ее электрическая эквивалентная схема.tif">
            <a:extLst>
              <a:ext uri="{FF2B5EF4-FFF2-40B4-BE49-F238E27FC236}">
                <a16:creationId xmlns:a16="http://schemas.microsoft.com/office/drawing/2014/main" id="{E957C8DE-084C-AE4F-9793-56AC48CE1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3757" r="8284" b="44660"/>
          <a:stretch/>
        </p:blipFill>
        <p:spPr bwMode="auto">
          <a:xfrm>
            <a:off x="3563651" y="2197918"/>
            <a:ext cx="3178903" cy="122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B92E2-B062-196F-7B72-B7CB98335DE8}"/>
              </a:ext>
            </a:extLst>
          </p:cNvPr>
          <p:cNvSpPr txBox="1"/>
          <p:nvPr/>
        </p:nvSpPr>
        <p:spPr>
          <a:xfrm>
            <a:off x="262441" y="3618952"/>
            <a:ext cx="956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определения объемного сопротивления проводимость рассчитывают по формуле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05D124-9387-F542-9818-86CD1F6D5AD8}"/>
                  </a:ext>
                </a:extLst>
              </p:cNvPr>
              <p:cNvSpPr txBox="1"/>
              <p:nvPr/>
            </p:nvSpPr>
            <p:spPr>
              <a:xfrm>
                <a:off x="601785" y="3986044"/>
                <a:ext cx="9121632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num>
                            <m:den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𝑹𝑺</m:t>
                              </m:r>
                            </m:den>
                          </m:f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05D124-9387-F542-9818-86CD1F6D5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85" y="3986044"/>
                <a:ext cx="9121632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198ABCD-1CBE-7DF5-0F4E-2BC83638CB5B}"/>
              </a:ext>
            </a:extLst>
          </p:cNvPr>
          <p:cNvSpPr txBox="1"/>
          <p:nvPr/>
        </p:nvSpPr>
        <p:spPr>
          <a:xfrm>
            <a:off x="312930" y="4670654"/>
            <a:ext cx="9568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-расстояние между двумя параллельными электродами с равной площадью 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9513A466-EE29-71CD-3D09-17869C4B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41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185CD-FAC8-6B91-EED6-C1BD3791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98" y="-248570"/>
            <a:ext cx="9071640" cy="9464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измерение импеданса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8FA5C-5BA6-7381-9F58-190162F80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94087"/>
            <a:ext cx="10080625" cy="5061793"/>
          </a:xfrm>
        </p:spPr>
        <p:txBody>
          <a:bodyPr>
            <a:normAutofit fontScale="62500" lnSpcReduction="20000"/>
          </a:bodyPr>
          <a:lstStyle/>
          <a:p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выполнении любых измерений на переменном токе, необходимо принимать во внимание ряд важных факторов:</a:t>
            </a:r>
          </a:p>
          <a:p>
            <a:pPr marL="514350" indent="-514350" algn="l" rtl="0">
              <a:buAutoNum type="arabicPeriod"/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Частота измеряемого сигнала.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Область частот должна быть по возможности наиболее широкой. Идеально для импедансных измерений необходимы 6 – 7 порядков по частоте, напр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мер, 10</a:t>
            </a:r>
            <a:r>
              <a:rPr kumimoji="0" lang="ru-RU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kumimoji="0" lang="ru-RU" b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ru-RU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Гц.</a:t>
            </a:r>
          </a:p>
          <a:p>
            <a:pPr marL="514350" indent="-514350" algn="l" rtl="0">
              <a:buFontTx/>
              <a:buAutoNum type="arabicPeriod"/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Линейность. </a:t>
            </a:r>
            <a:r>
              <a:rPr kumimoji="0" lang="ru-RU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Величина амплитуды переменного сигнала (ток или напряжение) должна придерживаться достаточно малой, чтобы система оставалась линейной с хорошим приближением.</a:t>
            </a:r>
            <a:endParaRPr kumimoji="0" 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Tx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Стационарность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Объект не изменяется со временем, т.е. результат измерения не зависит от момента времени.</a:t>
            </a:r>
          </a:p>
          <a:p>
            <a:pPr marL="514350" indent="-514350" algn="l" rtl="0">
              <a:buFontTx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Причинность.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Сигнал, получаемый на выходе, обусловлен только сигналом, подающимся на систему и отсутствует до подачи сигнала на вход</a:t>
            </a:r>
          </a:p>
          <a:p>
            <a:pPr marL="514350" indent="-514350" algn="l" rtl="0">
              <a:buFontTx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эффекта памяти.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Полученный результат не должен зависеть от последовательности измерения.</a:t>
            </a:r>
          </a:p>
          <a:p>
            <a:pPr marL="514350" indent="-514350" algn="l" rtl="0">
              <a:buFontTx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Одномерность.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 должна иметь только один вход и один выход сигнала.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FontTx/>
              <a:buAutoNum type="arabicPeriod"/>
            </a:pP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 rtl="0">
              <a:buAutoNum type="arabicPeriod"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algn="l" rtl="0"/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17A09E77-699A-CEA3-D879-7F3DA680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47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82363-CA85-A387-4D5B-086C5EEA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-284951"/>
            <a:ext cx="9071640" cy="9464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импеданса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79D28E-4BAF-8299-955E-D5DD3C2A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5" y="476749"/>
            <a:ext cx="9718174" cy="48943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исследования импеданса образцов необходимо иметь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генерации переменного тока (н-р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потенциостат-гальваностат)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электрохимическая ячейка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печь (измерения при высокой температуре).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измерения берут образец определенной формы (обычно в форме таблетки, кубика или параллелепипеда) и помещают между двумя электродами. Для предотвращения зазоров между электродом и образцом (воздух) на образец с двух сторон наносят суспензию материала электрода. Например, если измерения проводят с платиновыми электродами, то образец с двух сторон обрабатывают платиновой пастой. После этого ведут измерение.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измерения проводят при различных температурах для определения энергии активации процесса проводимости (из уравнения Аррениуса). Также можно проводить измерения при варьировании среды атмосферы, в которой находится ячейка (измерения в аргоновой среде), применение давления на ячейку (барические измерения)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A18A43E1-735A-5D10-4CFD-0D6012E5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614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E3C9D-4789-4152-B753-2E7B8D48DD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8096" y="-337630"/>
            <a:ext cx="9382528" cy="1197403"/>
          </a:xfrm>
        </p:spPr>
        <p:txBody>
          <a:bodyPr/>
          <a:lstStyle/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импедансной спектроскопии для минералов и синтетических соединений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099146-C32B-DF7C-CB76-F7D71D99BD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8096" y="561386"/>
            <a:ext cx="9302395" cy="5888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 спектр монокристалла клинопироксена. Наблюдаются две дуги, соответствующие общей проводимости образца и контакту образец-электрод. Значит соответствующая эквивалентная схема состоит из последовательно соединенных связок из сопротивления и элемента постоянной фазы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C2BA92-196D-3CB2-4D3C-38022DBED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831" y="1074636"/>
            <a:ext cx="3998660" cy="231317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6B3AC5-A4B5-8E8E-F9F0-E8D59138A26A}"/>
              </a:ext>
            </a:extLst>
          </p:cNvPr>
          <p:cNvSpPr/>
          <p:nvPr/>
        </p:nvSpPr>
        <p:spPr>
          <a:xfrm>
            <a:off x="6847478" y="1263374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CPE</a:t>
            </a:r>
            <a:r>
              <a:rPr lang="ru-RU" baseline="-25000" dirty="0"/>
              <a:t>1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C7D96FA-DADA-E876-DB2E-EE533A4A7420}"/>
              </a:ext>
            </a:extLst>
          </p:cNvPr>
          <p:cNvCxnSpPr/>
          <p:nvPr/>
        </p:nvCxnSpPr>
        <p:spPr>
          <a:xfrm>
            <a:off x="6198549" y="1645883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DF9D90-F29B-7D0E-AD7B-2AED579DDDC5}"/>
              </a:ext>
            </a:extLst>
          </p:cNvPr>
          <p:cNvCxnSpPr/>
          <p:nvPr/>
        </p:nvCxnSpPr>
        <p:spPr>
          <a:xfrm>
            <a:off x="6626253" y="1414545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2805B2A-E267-52F6-9DDD-0EAE436B2F7F}"/>
              </a:ext>
            </a:extLst>
          </p:cNvPr>
          <p:cNvSpPr/>
          <p:nvPr/>
        </p:nvSpPr>
        <p:spPr>
          <a:xfrm>
            <a:off x="6847478" y="1736326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ru-RU" baseline="-25000" dirty="0"/>
              <a:t>1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189F1C2-57F5-B655-A9D3-F045A0259155}"/>
              </a:ext>
            </a:extLst>
          </p:cNvPr>
          <p:cNvCxnSpPr>
            <a:endCxn id="7" idx="1"/>
          </p:cNvCxnSpPr>
          <p:nvPr/>
        </p:nvCxnSpPr>
        <p:spPr>
          <a:xfrm>
            <a:off x="6626253" y="1414545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9AF2E80-80DD-B8F7-EBE9-885260FEFDB2}"/>
              </a:ext>
            </a:extLst>
          </p:cNvPr>
          <p:cNvCxnSpPr/>
          <p:nvPr/>
        </p:nvCxnSpPr>
        <p:spPr>
          <a:xfrm>
            <a:off x="6626253" y="1892533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91089BA-A2AA-B7C0-91E4-348873FBC084}"/>
              </a:ext>
            </a:extLst>
          </p:cNvPr>
          <p:cNvCxnSpPr/>
          <p:nvPr/>
        </p:nvCxnSpPr>
        <p:spPr>
          <a:xfrm>
            <a:off x="7791373" y="1412198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194B23D-4AF2-6AA1-170A-465975A4B42A}"/>
              </a:ext>
            </a:extLst>
          </p:cNvPr>
          <p:cNvCxnSpPr/>
          <p:nvPr/>
        </p:nvCxnSpPr>
        <p:spPr>
          <a:xfrm>
            <a:off x="7570148" y="1412198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A874F2E-BECD-AE49-4D4B-C6257906087D}"/>
              </a:ext>
            </a:extLst>
          </p:cNvPr>
          <p:cNvCxnSpPr/>
          <p:nvPr/>
        </p:nvCxnSpPr>
        <p:spPr>
          <a:xfrm>
            <a:off x="7570148" y="1892532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23CE657-C5F0-45AC-94E9-DC050B206C66}"/>
              </a:ext>
            </a:extLst>
          </p:cNvPr>
          <p:cNvCxnSpPr/>
          <p:nvPr/>
        </p:nvCxnSpPr>
        <p:spPr>
          <a:xfrm>
            <a:off x="7791373" y="1648231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D8F1D8A-86DA-1843-7DD4-BFA859D1A1E1}"/>
              </a:ext>
            </a:extLst>
          </p:cNvPr>
          <p:cNvSpPr/>
          <p:nvPr/>
        </p:nvSpPr>
        <p:spPr>
          <a:xfrm>
            <a:off x="8435782" y="1261026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CPE</a:t>
            </a:r>
            <a:r>
              <a:rPr lang="ru-RU" baseline="-25000" dirty="0"/>
              <a:t>2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69A004E-5D06-5871-0ABA-4C9A18ED8ED5}"/>
              </a:ext>
            </a:extLst>
          </p:cNvPr>
          <p:cNvCxnSpPr/>
          <p:nvPr/>
        </p:nvCxnSpPr>
        <p:spPr>
          <a:xfrm>
            <a:off x="8214557" y="1412197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2B7F3A4-6C96-2974-A3CF-90919E3A0678}"/>
              </a:ext>
            </a:extLst>
          </p:cNvPr>
          <p:cNvSpPr/>
          <p:nvPr/>
        </p:nvSpPr>
        <p:spPr>
          <a:xfrm>
            <a:off x="8435782" y="1733978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ru-RU" baseline="-25000" dirty="0"/>
              <a:t>2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AAF21F7-A477-726D-12A8-1027D6D9A309}"/>
              </a:ext>
            </a:extLst>
          </p:cNvPr>
          <p:cNvCxnSpPr>
            <a:endCxn id="21" idx="1"/>
          </p:cNvCxnSpPr>
          <p:nvPr/>
        </p:nvCxnSpPr>
        <p:spPr>
          <a:xfrm>
            <a:off x="8214557" y="1412197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8CEC666B-9D4E-002C-35D4-2242E221DC0B}"/>
              </a:ext>
            </a:extLst>
          </p:cNvPr>
          <p:cNvCxnSpPr/>
          <p:nvPr/>
        </p:nvCxnSpPr>
        <p:spPr>
          <a:xfrm>
            <a:off x="8214557" y="1890185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4C1CBBC-E024-CE35-CCA5-B126DB62466E}"/>
              </a:ext>
            </a:extLst>
          </p:cNvPr>
          <p:cNvCxnSpPr/>
          <p:nvPr/>
        </p:nvCxnSpPr>
        <p:spPr>
          <a:xfrm>
            <a:off x="9379677" y="1409850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CD38EA7-7A60-9D3E-AE0F-5C662FC9FBF0}"/>
              </a:ext>
            </a:extLst>
          </p:cNvPr>
          <p:cNvCxnSpPr/>
          <p:nvPr/>
        </p:nvCxnSpPr>
        <p:spPr>
          <a:xfrm>
            <a:off x="9158452" y="1409850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4C34E7C-3753-29CC-872A-1DEE15441CE3}"/>
              </a:ext>
            </a:extLst>
          </p:cNvPr>
          <p:cNvCxnSpPr/>
          <p:nvPr/>
        </p:nvCxnSpPr>
        <p:spPr>
          <a:xfrm>
            <a:off x="9158452" y="1890184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9D0F54A-FDCF-92C0-49B5-94998094BBC9}"/>
              </a:ext>
            </a:extLst>
          </p:cNvPr>
          <p:cNvCxnSpPr/>
          <p:nvPr/>
        </p:nvCxnSpPr>
        <p:spPr>
          <a:xfrm>
            <a:off x="9379677" y="1645883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105A3F6-435C-A071-ECB8-98D38E3CD59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65787" r="47771"/>
          <a:stretch/>
        </p:blipFill>
        <p:spPr>
          <a:xfrm>
            <a:off x="108011" y="2242377"/>
            <a:ext cx="2272417" cy="207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B20173F-C58D-41A2-EE00-52E8CF629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913" y="2242377"/>
            <a:ext cx="2104399" cy="196062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3EDF98F-1B87-8A1F-F6EF-332169746DC9}"/>
              </a:ext>
            </a:extLst>
          </p:cNvPr>
          <p:cNvSpPr txBox="1"/>
          <p:nvPr/>
        </p:nvSpPr>
        <p:spPr>
          <a:xfrm>
            <a:off x="16160" y="4345014"/>
            <a:ext cx="5864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отклонения дуги от идеальной формы: наложение нескольких вкладов (т.е. несколько фаз в образце), геометрия зерен.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C2AF95-1613-E86C-D5E0-7CAEA1E8732C}"/>
              </a:ext>
            </a:extLst>
          </p:cNvPr>
          <p:cNvSpPr txBox="1"/>
          <p:nvPr/>
        </p:nvSpPr>
        <p:spPr>
          <a:xfrm>
            <a:off x="5786426" y="3507802"/>
            <a:ext cx="3774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спектра импеданса монокристалла клинопироксена при 1100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f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-12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второй дуги импеданса связано с продолжительностью эксперимента (от 5 до 125 ч)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A0C584-4B75-33E4-8B2F-36B4956541B8}"/>
              </a:ext>
            </a:extLst>
          </p:cNvPr>
          <p:cNvSpPr txBox="1"/>
          <p:nvPr/>
        </p:nvSpPr>
        <p:spPr>
          <a:xfrm>
            <a:off x="0" y="1107727"/>
            <a:ext cx="5788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CPE?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что дуга может быть несимметричной и вдавленной. 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постоянной фазы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CPE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элемент, показывающий отклонение поведения емкости и учитывает деформируемость дуги от идеальной формы.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6D2C0C-D3FF-6455-D7C7-342A5C463CE8}"/>
              </a:ext>
            </a:extLst>
          </p:cNvPr>
          <p:cNvSpPr/>
          <p:nvPr/>
        </p:nvSpPr>
        <p:spPr>
          <a:xfrm>
            <a:off x="3231280" y="2486113"/>
            <a:ext cx="1618697" cy="1017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A9196C-365A-6B93-407C-D68922F98806}"/>
              </a:ext>
            </a:extLst>
          </p:cNvPr>
          <p:cNvSpPr/>
          <p:nvPr/>
        </p:nvSpPr>
        <p:spPr>
          <a:xfrm>
            <a:off x="3637302" y="2602176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CPE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72810DE-4669-817D-50FD-D89C8A44A7A0}"/>
              </a:ext>
            </a:extLst>
          </p:cNvPr>
          <p:cNvCxnSpPr/>
          <p:nvPr/>
        </p:nvCxnSpPr>
        <p:spPr>
          <a:xfrm>
            <a:off x="3438025" y="2753347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C97CF9A-16E6-5F3F-8D34-E82546E83C81}"/>
              </a:ext>
            </a:extLst>
          </p:cNvPr>
          <p:cNvSpPr/>
          <p:nvPr/>
        </p:nvSpPr>
        <p:spPr>
          <a:xfrm>
            <a:off x="3637302" y="3075128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7B66F23D-E276-1619-ED46-992B8D158C8E}"/>
              </a:ext>
            </a:extLst>
          </p:cNvPr>
          <p:cNvCxnSpPr>
            <a:endCxn id="8" idx="1"/>
          </p:cNvCxnSpPr>
          <p:nvPr/>
        </p:nvCxnSpPr>
        <p:spPr>
          <a:xfrm>
            <a:off x="3416077" y="2753347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3EB8054-DF44-B58B-1C75-758434364E86}"/>
              </a:ext>
            </a:extLst>
          </p:cNvPr>
          <p:cNvCxnSpPr/>
          <p:nvPr/>
        </p:nvCxnSpPr>
        <p:spPr>
          <a:xfrm>
            <a:off x="3416077" y="3231335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51D504C-6C3D-1DC8-8C65-0EDEBA9F0095}"/>
              </a:ext>
            </a:extLst>
          </p:cNvPr>
          <p:cNvCxnSpPr/>
          <p:nvPr/>
        </p:nvCxnSpPr>
        <p:spPr>
          <a:xfrm>
            <a:off x="4581197" y="2751000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1E75AC70-5CBC-8E8F-31C6-6822448F7A07}"/>
              </a:ext>
            </a:extLst>
          </p:cNvPr>
          <p:cNvCxnSpPr/>
          <p:nvPr/>
        </p:nvCxnSpPr>
        <p:spPr>
          <a:xfrm>
            <a:off x="4359972" y="2751000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3301106F-F459-D1E5-E0DC-825E35411F76}"/>
              </a:ext>
            </a:extLst>
          </p:cNvPr>
          <p:cNvCxnSpPr>
            <a:cxnSpLocks/>
          </p:cNvCxnSpPr>
          <p:nvPr/>
        </p:nvCxnSpPr>
        <p:spPr>
          <a:xfrm flipV="1">
            <a:off x="4581197" y="2982837"/>
            <a:ext cx="290728" cy="4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E0D50EF-D765-D6A2-5815-F5F7FFC262E2}"/>
              </a:ext>
            </a:extLst>
          </p:cNvPr>
          <p:cNvCxnSpPr/>
          <p:nvPr/>
        </p:nvCxnSpPr>
        <p:spPr>
          <a:xfrm>
            <a:off x="4354716" y="3222686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0CB0FBB-F0CD-49E7-CEF6-DCFC4A61D4F5}"/>
              </a:ext>
            </a:extLst>
          </p:cNvPr>
          <p:cNvCxnSpPr>
            <a:cxnSpLocks/>
          </p:cNvCxnSpPr>
          <p:nvPr/>
        </p:nvCxnSpPr>
        <p:spPr>
          <a:xfrm flipV="1">
            <a:off x="3147297" y="2958694"/>
            <a:ext cx="290728" cy="4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44C798-E27E-BC7D-20B8-A9A683DF285B}"/>
              </a:ext>
            </a:extLst>
          </p:cNvPr>
          <p:cNvSpPr txBox="1"/>
          <p:nvPr/>
        </p:nvSpPr>
        <p:spPr>
          <a:xfrm>
            <a:off x="30508" y="5249732"/>
            <a:ext cx="934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[Huebner J.S., Dillenburg R.G. Impedance spectra of hot, dry, silicate minerals and rock: Qualitative interpretation of spectra // American Mineralogist – 1995. – V. 80. 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– pp.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46-64]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Номер слайда 1">
            <a:extLst>
              <a:ext uri="{FF2B5EF4-FFF2-40B4-BE49-F238E27FC236}">
                <a16:creationId xmlns:a16="http://schemas.microsoft.com/office/drawing/2014/main" id="{6595A3BA-805A-2279-4DDA-97527946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D9A6D03-1A14-F92A-7FB0-E0984107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45644" y="-37918"/>
            <a:ext cx="9071640" cy="422941"/>
          </a:xfrm>
        </p:spPr>
        <p:txBody>
          <a:bodyPr/>
          <a:lstStyle/>
          <a:p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давления на импеданс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55AD93-E938-82C0-8604-8C5AFE30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260" y="803257"/>
            <a:ext cx="4506450" cy="436671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CE958A-3566-BA4A-C89B-16F98422FEC6}"/>
              </a:ext>
            </a:extLst>
          </p:cNvPr>
          <p:cNvSpPr/>
          <p:nvPr/>
        </p:nvSpPr>
        <p:spPr>
          <a:xfrm>
            <a:off x="5748304" y="347988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CPE</a:t>
            </a:r>
            <a:r>
              <a:rPr lang="en-US" baseline="-25000" dirty="0"/>
              <a:t>1</a:t>
            </a:r>
            <a:endParaRPr lang="ru-RU" baseline="-2500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FF4AA19-2674-CB67-4B70-AA57295AE1A3}"/>
              </a:ext>
            </a:extLst>
          </p:cNvPr>
          <p:cNvCxnSpPr>
            <a:cxnSpLocks/>
          </p:cNvCxnSpPr>
          <p:nvPr/>
        </p:nvCxnSpPr>
        <p:spPr>
          <a:xfrm>
            <a:off x="5099375" y="730497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49787F3-ACAE-6DCF-7705-E606EE37F56C}"/>
              </a:ext>
            </a:extLst>
          </p:cNvPr>
          <p:cNvCxnSpPr>
            <a:cxnSpLocks/>
          </p:cNvCxnSpPr>
          <p:nvPr/>
        </p:nvCxnSpPr>
        <p:spPr>
          <a:xfrm>
            <a:off x="5527079" y="499159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02BDD87-0077-A009-5EFB-17BAD0A5AEE4}"/>
              </a:ext>
            </a:extLst>
          </p:cNvPr>
          <p:cNvSpPr/>
          <p:nvPr/>
        </p:nvSpPr>
        <p:spPr>
          <a:xfrm>
            <a:off x="5748304" y="820940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1</a:t>
            </a:r>
            <a:endParaRPr lang="ru-RU" baseline="-2500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E3806A9-77E4-E517-D867-EB3E7BA7A820}"/>
              </a:ext>
            </a:extLst>
          </p:cNvPr>
          <p:cNvCxnSpPr>
            <a:endCxn id="10" idx="1"/>
          </p:cNvCxnSpPr>
          <p:nvPr/>
        </p:nvCxnSpPr>
        <p:spPr>
          <a:xfrm>
            <a:off x="5527079" y="499159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552EAB2-1799-F858-5977-8C278FDE59FA}"/>
              </a:ext>
            </a:extLst>
          </p:cNvPr>
          <p:cNvCxnSpPr>
            <a:cxnSpLocks/>
          </p:cNvCxnSpPr>
          <p:nvPr/>
        </p:nvCxnSpPr>
        <p:spPr>
          <a:xfrm>
            <a:off x="5527079" y="977147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68C0A48-0206-8516-806C-5E4FD60B6B89}"/>
              </a:ext>
            </a:extLst>
          </p:cNvPr>
          <p:cNvCxnSpPr>
            <a:cxnSpLocks/>
          </p:cNvCxnSpPr>
          <p:nvPr/>
        </p:nvCxnSpPr>
        <p:spPr>
          <a:xfrm>
            <a:off x="6692199" y="496812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A34237F-3F31-D6BA-27F4-A5F933C0A7E4}"/>
              </a:ext>
            </a:extLst>
          </p:cNvPr>
          <p:cNvCxnSpPr>
            <a:cxnSpLocks/>
          </p:cNvCxnSpPr>
          <p:nvPr/>
        </p:nvCxnSpPr>
        <p:spPr>
          <a:xfrm>
            <a:off x="6470974" y="496812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EA265A7-F88D-C0C9-52A3-6E9B40D1FEF1}"/>
              </a:ext>
            </a:extLst>
          </p:cNvPr>
          <p:cNvCxnSpPr>
            <a:cxnSpLocks/>
          </p:cNvCxnSpPr>
          <p:nvPr/>
        </p:nvCxnSpPr>
        <p:spPr>
          <a:xfrm>
            <a:off x="6470974" y="977146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A5C1E72-87CE-BE83-596F-348BE7FB28D0}"/>
              </a:ext>
            </a:extLst>
          </p:cNvPr>
          <p:cNvCxnSpPr>
            <a:cxnSpLocks/>
          </p:cNvCxnSpPr>
          <p:nvPr/>
        </p:nvCxnSpPr>
        <p:spPr>
          <a:xfrm>
            <a:off x="6692199" y="732845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D4899F-F2FC-1729-86C9-9FDA2709CA74}"/>
              </a:ext>
            </a:extLst>
          </p:cNvPr>
          <p:cNvSpPr/>
          <p:nvPr/>
        </p:nvSpPr>
        <p:spPr>
          <a:xfrm>
            <a:off x="7336608" y="345640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CPE</a:t>
            </a:r>
            <a:r>
              <a:rPr lang="en-US" baseline="-25000" dirty="0"/>
              <a:t>2</a:t>
            </a:r>
            <a:endParaRPr lang="ru-RU" baseline="-25000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38F3A13-EFB9-5A7A-144F-D2C6A0E855B7}"/>
              </a:ext>
            </a:extLst>
          </p:cNvPr>
          <p:cNvCxnSpPr>
            <a:cxnSpLocks/>
          </p:cNvCxnSpPr>
          <p:nvPr/>
        </p:nvCxnSpPr>
        <p:spPr>
          <a:xfrm>
            <a:off x="7115383" y="496811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F2D8A12-3D06-9A3E-607B-77410E4ADE21}"/>
              </a:ext>
            </a:extLst>
          </p:cNvPr>
          <p:cNvSpPr/>
          <p:nvPr/>
        </p:nvSpPr>
        <p:spPr>
          <a:xfrm>
            <a:off x="7336608" y="818592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2</a:t>
            </a:r>
            <a:endParaRPr lang="ru-RU" baseline="-25000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E5BDB67-CD87-0EAE-DF18-736C96DDFEFA}"/>
              </a:ext>
            </a:extLst>
          </p:cNvPr>
          <p:cNvCxnSpPr>
            <a:endCxn id="20" idx="1"/>
          </p:cNvCxnSpPr>
          <p:nvPr/>
        </p:nvCxnSpPr>
        <p:spPr>
          <a:xfrm>
            <a:off x="7115383" y="496811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6B5ED380-FFCC-597D-1C92-879A3125EF15}"/>
              </a:ext>
            </a:extLst>
          </p:cNvPr>
          <p:cNvCxnSpPr>
            <a:cxnSpLocks/>
          </p:cNvCxnSpPr>
          <p:nvPr/>
        </p:nvCxnSpPr>
        <p:spPr>
          <a:xfrm>
            <a:off x="7115383" y="974799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8F76749-D77A-D2B3-9A71-6E2663ED2FE4}"/>
              </a:ext>
            </a:extLst>
          </p:cNvPr>
          <p:cNvCxnSpPr>
            <a:cxnSpLocks/>
          </p:cNvCxnSpPr>
          <p:nvPr/>
        </p:nvCxnSpPr>
        <p:spPr>
          <a:xfrm>
            <a:off x="8280503" y="494464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D3A42AF-207F-BB51-C0F7-E841A093003C}"/>
              </a:ext>
            </a:extLst>
          </p:cNvPr>
          <p:cNvCxnSpPr>
            <a:cxnSpLocks/>
          </p:cNvCxnSpPr>
          <p:nvPr/>
        </p:nvCxnSpPr>
        <p:spPr>
          <a:xfrm>
            <a:off x="8059278" y="494464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ECFBC1E-823A-B0FD-AFC1-59AE7214CC90}"/>
              </a:ext>
            </a:extLst>
          </p:cNvPr>
          <p:cNvCxnSpPr>
            <a:cxnSpLocks/>
          </p:cNvCxnSpPr>
          <p:nvPr/>
        </p:nvCxnSpPr>
        <p:spPr>
          <a:xfrm>
            <a:off x="8059278" y="974798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A5BE970-6F2E-D8B8-AC9F-BDAA4FEEF06B}"/>
              </a:ext>
            </a:extLst>
          </p:cNvPr>
          <p:cNvCxnSpPr>
            <a:cxnSpLocks/>
          </p:cNvCxnSpPr>
          <p:nvPr/>
        </p:nvCxnSpPr>
        <p:spPr>
          <a:xfrm>
            <a:off x="8280503" y="730497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4881EE5-B67B-FDFB-20D4-A189EFF77A72}"/>
              </a:ext>
            </a:extLst>
          </p:cNvPr>
          <p:cNvSpPr/>
          <p:nvPr/>
        </p:nvSpPr>
        <p:spPr>
          <a:xfrm>
            <a:off x="8924912" y="349403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CPE</a:t>
            </a:r>
            <a:r>
              <a:rPr lang="en-US" baseline="-25000" dirty="0"/>
              <a:t>3</a:t>
            </a:r>
            <a:endParaRPr lang="ru-RU" baseline="-25000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46BB102-1517-C59F-CC3A-AA8A0A5019C5}"/>
              </a:ext>
            </a:extLst>
          </p:cNvPr>
          <p:cNvCxnSpPr>
            <a:cxnSpLocks/>
          </p:cNvCxnSpPr>
          <p:nvPr/>
        </p:nvCxnSpPr>
        <p:spPr>
          <a:xfrm>
            <a:off x="8703687" y="500574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ADC817D-A549-E682-03DD-0ED8FF541E12}"/>
              </a:ext>
            </a:extLst>
          </p:cNvPr>
          <p:cNvSpPr/>
          <p:nvPr/>
        </p:nvSpPr>
        <p:spPr>
          <a:xfrm>
            <a:off x="8924912" y="822355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baseline="-25000" dirty="0"/>
              <a:t>3</a:t>
            </a:r>
            <a:endParaRPr lang="ru-RU" baseline="-25000" dirty="0"/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A3B4B9C7-C6CD-0CD2-1538-3F0C6DCE4CB1}"/>
              </a:ext>
            </a:extLst>
          </p:cNvPr>
          <p:cNvCxnSpPr>
            <a:endCxn id="29" idx="1"/>
          </p:cNvCxnSpPr>
          <p:nvPr/>
        </p:nvCxnSpPr>
        <p:spPr>
          <a:xfrm>
            <a:off x="8703687" y="500574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C39FFD8-5031-F70F-8D49-1F29915B5750}"/>
              </a:ext>
            </a:extLst>
          </p:cNvPr>
          <p:cNvCxnSpPr>
            <a:cxnSpLocks/>
          </p:cNvCxnSpPr>
          <p:nvPr/>
        </p:nvCxnSpPr>
        <p:spPr>
          <a:xfrm>
            <a:off x="8703687" y="978562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9D3C4C3-6F81-85D6-D63E-E6EA29F5FC3D}"/>
              </a:ext>
            </a:extLst>
          </p:cNvPr>
          <p:cNvCxnSpPr>
            <a:cxnSpLocks/>
          </p:cNvCxnSpPr>
          <p:nvPr/>
        </p:nvCxnSpPr>
        <p:spPr>
          <a:xfrm>
            <a:off x="9868807" y="498227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4C886F4C-2ECE-A772-704F-D3E4CA20E6E6}"/>
              </a:ext>
            </a:extLst>
          </p:cNvPr>
          <p:cNvCxnSpPr>
            <a:cxnSpLocks/>
          </p:cNvCxnSpPr>
          <p:nvPr/>
        </p:nvCxnSpPr>
        <p:spPr>
          <a:xfrm>
            <a:off x="9647582" y="498227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1CB76D9-AC22-6A83-64DA-966239A4893A}"/>
              </a:ext>
            </a:extLst>
          </p:cNvPr>
          <p:cNvCxnSpPr>
            <a:cxnSpLocks/>
          </p:cNvCxnSpPr>
          <p:nvPr/>
        </p:nvCxnSpPr>
        <p:spPr>
          <a:xfrm>
            <a:off x="9647582" y="978561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D3CF1497-2A77-E593-A119-491D71E4C60E}"/>
              </a:ext>
            </a:extLst>
          </p:cNvPr>
          <p:cNvCxnSpPr>
            <a:cxnSpLocks/>
          </p:cNvCxnSpPr>
          <p:nvPr/>
        </p:nvCxnSpPr>
        <p:spPr>
          <a:xfrm>
            <a:off x="9868807" y="740213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C4DF119-2A1A-2C7D-05ED-24FD322891D7}"/>
              </a:ext>
            </a:extLst>
          </p:cNvPr>
          <p:cNvSpPr txBox="1"/>
          <p:nvPr/>
        </p:nvSpPr>
        <p:spPr>
          <a:xfrm>
            <a:off x="0" y="5248845"/>
            <a:ext cx="934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[Huebner J.S., Dillenburg R.G. Impedance spectra of hot, dry, silicate minerals and rock: Qualitative interpretation of spectra // American Mineralogist – 1995. – V. 80. – p. 46-64]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0BDFDAA-107E-AED6-08EB-6729120E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2" y="589444"/>
            <a:ext cx="5234030" cy="4659401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упоминалось выше, измерения импеданса можно проводить при повышенных давлениях. На рисунке представлен спектр импеданса клинопироксена при температуре 750 °С и при давлениях 1 бар и 15 кбар. Отчетливо видна дуга в начале координат (внутризеренный вклад), вытянутая дуга посередине (зернограничный вклад) и вдавленный полукруг в конце спектра (вклад контакта образец-электрод). С повышением давления внутризеренный вклад практически не изменяется, но уменьшаются другие вклады. Это связано, во-первых, с более плотным контактом между зернами в образце, во-вторых, с более плотным контактом образца к электроду, тем самым дополнительно снижая вероятность влияния воздушных зазоров.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68D3BCD7-EAF5-B0BF-3228-15D95C7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79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B5CDB1F-28D9-ECFD-20AA-B5B5BEC3E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05" y="114670"/>
            <a:ext cx="9623227" cy="544120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доступных методов исследования электрофизических процессов в электропроводящих материалах является импедансная спектроскопия, которая применяется в качестве информативного рабочего инструмента в различных областях науки: электрохимии, физики, науки о материалах. Это обусловлено: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постоянно растущим уровнем технического и программного обеспечения метода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постоянной разработкой новых методов и подходов описания электрохимических процессов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ростом качества оборудования, что позволяет получать полезную информации даже из сверхслабых «шумовых» сигналов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Самое простое применение метода – определение величины электропроводимости образца.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26D458-16B4-E81F-A604-142BEE9A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71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01F97D-12DE-334B-EC93-D32DB2FA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94" y="629170"/>
            <a:ext cx="4480614" cy="4635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798231-6AEA-DBB4-B0F0-431EA1F03309}"/>
              </a:ext>
            </a:extLst>
          </p:cNvPr>
          <p:cNvSpPr txBox="1"/>
          <p:nvPr/>
        </p:nvSpPr>
        <p:spPr>
          <a:xfrm>
            <a:off x="119269" y="746462"/>
            <a:ext cx="5326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 электрических свойств может проявляться в определенных минералах. Было установлено, что для пироксенов независимо от положения электродов сигнал остается практически одинаковым, в то время как для плагиоклаза наблюдается изменение сигнала в зависимости от выбора контакта электрода с образцом.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образцах может присутствовать явление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анизотропии электрических свойств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это нужно учитывать при выборе места расположения электродов (пути движения электрического тока через образец).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C1AC1EF-D30F-BA2F-5AFE-F7BCFB6B72E6}"/>
              </a:ext>
            </a:extLst>
          </p:cNvPr>
          <p:cNvSpPr txBox="1">
            <a:spLocks/>
          </p:cNvSpPr>
          <p:nvPr/>
        </p:nvSpPr>
        <p:spPr>
          <a:xfrm>
            <a:off x="0" y="-69156"/>
            <a:ext cx="10080625" cy="7767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ru-RU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</a:lstStyle>
          <a:p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анизотропии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B6AC8-8D7A-DE80-C4A6-720E56821BFA}"/>
              </a:ext>
            </a:extLst>
          </p:cNvPr>
          <p:cNvSpPr txBox="1"/>
          <p:nvPr/>
        </p:nvSpPr>
        <p:spPr>
          <a:xfrm>
            <a:off x="1855" y="5393551"/>
            <a:ext cx="934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[Yang X. Origin of high electrical conductivity in the lower continental crust: a review // Surv Geophys. – 2011. – V. 32. – p. 875-903]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56A3813D-AFED-0D51-6F44-18BE62B6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70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5EF3C3-D96B-972D-BB21-EB8609D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45" y="-198919"/>
            <a:ext cx="9191251" cy="708604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температуры на импеданс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236621-C6B0-8E37-F156-83CC5AC2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54" y="308018"/>
            <a:ext cx="9721626" cy="24555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примера приведена работа по исследованию электропроводности фторсодержащих минералов на примере монокристаллов флюорита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CaF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проводились при повышенных температурах (200-650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и давлениях (1 ГПа). Дуга показывает проводимость образца, хвост – электродные эффекты. Проводимость увеличивается с ростом температуры.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полученным значениям сопротивления образцов получены зависимости электропроводимости от температуры в координатах Аррениуса. Проводимость природного и синтетического флюорита отличаются. Эти отличия связаны с кристаллической структурой флюорита, способа измерения электропроводимости и влияния давления. Наклон кривой символизирует энергию активации, она отличается у природного и синтетического флюорита. Одна из причин – адсорбированная вода, которая повышает проводимость образца и границ зерен у поликристаллических образцов.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по проводимости флюорита позволил авторам выдвинуть модель проводимости. Она указывает на то, что ионы фтора также могут давать вклад в проводимость, в особенности при высоких температурах. Данный механизм проводимости во флюорите может быть использован для описания электропроводности минералов земной коры в качестве дополнительного вклада в проводимость.</a:t>
            </a:r>
          </a:p>
          <a:p>
            <a:pPr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8CA4EB-898D-FBF9-DA0F-B13950A0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82" y="2937594"/>
            <a:ext cx="2744472" cy="2243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61C8F9-E02B-3736-D4A3-480140D423E9}"/>
              </a:ext>
            </a:extLst>
          </p:cNvPr>
          <p:cNvSpPr txBox="1"/>
          <p:nvPr/>
        </p:nvSpPr>
        <p:spPr>
          <a:xfrm>
            <a:off x="1436334" y="5090596"/>
            <a:ext cx="14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импеданса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F73EBF-9B77-38C9-2AC3-69FD6E38E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9" y="2763562"/>
            <a:ext cx="2776908" cy="23068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6E39DF-043F-5E0F-FF3D-B28F01D1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046" y="2706759"/>
            <a:ext cx="2812550" cy="2363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78635A-B24C-3F56-A2A6-7DC889CBE267}"/>
              </a:ext>
            </a:extLst>
          </p:cNvPr>
          <p:cNvSpPr txBox="1"/>
          <p:nvPr/>
        </p:nvSpPr>
        <p:spPr>
          <a:xfrm>
            <a:off x="4074888" y="5090596"/>
            <a:ext cx="247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Аррениусовская зависимость проводимости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0868E9-0726-BE62-6F92-4D7E0C2D902A}"/>
              </a:ext>
            </a:extLst>
          </p:cNvPr>
          <p:cNvSpPr txBox="1"/>
          <p:nvPr/>
        </p:nvSpPr>
        <p:spPr>
          <a:xfrm>
            <a:off x="7079325" y="4960636"/>
            <a:ext cx="257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Предложенная модель проводимости флюорита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4A666-EC64-21D1-987E-1C59F69890A2}"/>
              </a:ext>
            </a:extLst>
          </p:cNvPr>
          <p:cNvSpPr txBox="1"/>
          <p:nvPr/>
        </p:nvSpPr>
        <p:spPr>
          <a:xfrm>
            <a:off x="0" y="5413761"/>
            <a:ext cx="934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[Liu H., Zhu Q., Yang X. Electrical conductivity of fluorite and fluorine conduction // Minerals. – 2019. – V. 9. – p. 72]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5A170A60-511E-234B-26DD-535E953D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71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CB256E-8988-31FA-46B0-16CBC948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188" y="227438"/>
            <a:ext cx="2492452" cy="20946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95333-AF66-CDE4-02CC-5074B646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7635" y="-358550"/>
            <a:ext cx="9071640" cy="94644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 примесные проводники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48DFA-D6CD-E18E-E9F1-276FCA67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95592"/>
            <a:ext cx="6373503" cy="517495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полученной модели можно сделать вывод, что минерал флюорит может проявлять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собственного и примесного ионного проводника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уже упоминалось ранее, в проводимости ионного проводника большое влияние играют дефекты кристалла. Эти дефекты могут быть реализованы за счет термического возбуждения ионов и выхода их из своей позиции с образованием вакансий. Рассматривают два типа таких дефектов: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Френкелю – точечный дефект кристалла, представляющий собой пару, состоящую из вакансии и междоузельного атома (иона). Образуется в результате перемещения атома (иона) из узла кристаллической решетки в междоузлие, то есть в такое положение, которое в идеальной решетке атомы (ионы) не занимают.</a:t>
            </a:r>
          </a:p>
          <a:p>
            <a:pPr marL="342900" indent="-34290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Шоттки – вакансия атома (иона) в кристаллической решетке, точечный дефект кристалла, его образование происходит из-за выхода отдельных атомов (ионов) из объема на поверхность, а образовавшаяся при этом вакансия затем мигрирует вглубь кристалла.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7038D7A-C93C-BD20-DB6D-95697D01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27" t="26011" r="56080" b="28585"/>
          <a:stretch/>
        </p:blipFill>
        <p:spPr>
          <a:xfrm>
            <a:off x="6531642" y="2265328"/>
            <a:ext cx="3361615" cy="3290552"/>
          </a:xfrm>
          <a:prstGeom prst="rect">
            <a:avLst/>
          </a:prstGeom>
        </p:spPr>
      </p:pic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7EC6BAB4-3129-BFA8-0435-30987B11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73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CB256E-8988-31FA-46B0-16CBC9480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75" y="472892"/>
            <a:ext cx="2833646" cy="23813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95333-AF66-CDE4-02CC-5074B646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-326850"/>
            <a:ext cx="9071640" cy="94644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и примесные проводники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48DFA-D6CD-E18E-E9F1-276FCA67A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3" y="495592"/>
            <a:ext cx="6373503" cy="517495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данные дефекты можно вводить самому за счет введения допантов («чужих» ионов) и тогда появляются дефекты за счет появления примесей, которые тоже могут давать свой вклад в проводимость – примесные проводники.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если в материале реализуются оба механизма проводимости, то область собственной проводимости отвечает высокой температуре, что определяется необходимостью затраты энергии на образование и перенос дефектов (энергетические затраты на движение дефектов всегда меньше, чем на их образование).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примерно отвечает модели, полученной в работе по исследованию электропроводности флюорита. Область примесной проводимости обусловлена адсорбцией воды в материале, что продемонстрировано протонной проводимостью на графике. При высоких температурах преобладает собственная проводимость за счет ионов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505">
            <a:extLst>
              <a:ext uri="{FF2B5EF4-FFF2-40B4-BE49-F238E27FC236}">
                <a16:creationId xmlns:a16="http://schemas.microsoft.com/office/drawing/2014/main" id="{8AFDCFF6-2849-0DBD-CE8A-57401E121A9E}"/>
              </a:ext>
            </a:extLst>
          </p:cNvPr>
          <p:cNvGrpSpPr>
            <a:grpSpLocks/>
          </p:cNvGrpSpPr>
          <p:nvPr/>
        </p:nvGrpSpPr>
        <p:grpSpPr bwMode="auto">
          <a:xfrm>
            <a:off x="6706269" y="3083071"/>
            <a:ext cx="4400217" cy="2381352"/>
            <a:chOff x="2000" y="10918"/>
            <a:chExt cx="4321" cy="2120"/>
          </a:xfrm>
        </p:grpSpPr>
        <p:grpSp>
          <p:nvGrpSpPr>
            <p:cNvPr id="7" name="Group 1506">
              <a:extLst>
                <a:ext uri="{FF2B5EF4-FFF2-40B4-BE49-F238E27FC236}">
                  <a16:creationId xmlns:a16="http://schemas.microsoft.com/office/drawing/2014/main" id="{C890A693-83E4-539A-8E2E-F13208278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0" y="10921"/>
              <a:ext cx="2226" cy="1560"/>
              <a:chOff x="2000" y="10921"/>
              <a:chExt cx="2226" cy="1560"/>
            </a:xfrm>
          </p:grpSpPr>
          <p:sp>
            <p:nvSpPr>
              <p:cNvPr id="11" name="Text Box 1507">
                <a:extLst>
                  <a:ext uri="{FF2B5EF4-FFF2-40B4-BE49-F238E27FC236}">
                    <a16:creationId xmlns:a16="http://schemas.microsoft.com/office/drawing/2014/main" id="{1C7B3DA7-4A10-B299-DF27-02B860A7A5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0" y="10921"/>
                <a:ext cx="749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σ</a:t>
                </a:r>
                <a:r>
                  <a:rPr kumimoji="0" lang="en-US" alt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T</a:t>
                </a:r>
                <a:endPara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2" name="Group 1508">
                <a:extLst>
                  <a:ext uri="{FF2B5EF4-FFF2-40B4-BE49-F238E27FC236}">
                    <a16:creationId xmlns:a16="http://schemas.microsoft.com/office/drawing/2014/main" id="{568239ED-0007-FC21-4501-410A65B08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9" y="11097"/>
                <a:ext cx="1477" cy="1384"/>
                <a:chOff x="2749" y="11097"/>
                <a:chExt cx="1477" cy="1384"/>
              </a:xfrm>
            </p:grpSpPr>
            <p:sp>
              <p:nvSpPr>
                <p:cNvPr id="13" name="AutoShape 1509">
                  <a:extLst>
                    <a:ext uri="{FF2B5EF4-FFF2-40B4-BE49-F238E27FC236}">
                      <a16:creationId xmlns:a16="http://schemas.microsoft.com/office/drawing/2014/main" id="{FA257EA8-2C71-F0D5-ED06-5FC4F60465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49" y="11097"/>
                  <a:ext cx="0" cy="13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4" name="AutoShape 1510">
                  <a:extLst>
                    <a:ext uri="{FF2B5EF4-FFF2-40B4-BE49-F238E27FC236}">
                      <a16:creationId xmlns:a16="http://schemas.microsoft.com/office/drawing/2014/main" id="{91E14FCF-2BDA-884A-3785-0ABCAE9E6E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9" y="12481"/>
                  <a:ext cx="147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5" name="AutoShape 1511">
                  <a:extLst>
                    <a:ext uri="{FF2B5EF4-FFF2-40B4-BE49-F238E27FC236}">
                      <a16:creationId xmlns:a16="http://schemas.microsoft.com/office/drawing/2014/main" id="{50CAE793-9BCF-6C53-1693-6985CBF129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9" y="11097"/>
                  <a:ext cx="299" cy="66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  <p:sp>
              <p:nvSpPr>
                <p:cNvPr id="16" name="AutoShape 1512">
                  <a:extLst>
                    <a:ext uri="{FF2B5EF4-FFF2-40B4-BE49-F238E27FC236}">
                      <a16:creationId xmlns:a16="http://schemas.microsoft.com/office/drawing/2014/main" id="{0BB12D21-BC74-4CCA-B46D-FC4E06F9C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8" y="11763"/>
                  <a:ext cx="767" cy="37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400" dirty="0"/>
                </a:p>
              </p:txBody>
            </p:sp>
          </p:grpSp>
        </p:grpSp>
        <p:sp>
          <p:nvSpPr>
            <p:cNvPr id="8" name="Text Box 1513">
              <a:extLst>
                <a:ext uri="{FF2B5EF4-FFF2-40B4-BE49-F238E27FC236}">
                  <a16:creationId xmlns:a16="http://schemas.microsoft.com/office/drawing/2014/main" id="{70FCCFD2-66F9-3542-AC61-C5257C0A2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10918"/>
              <a:ext cx="211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собственная 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Text Box 1514">
              <a:extLst>
                <a:ext uri="{FF2B5EF4-FFF2-40B4-BE49-F238E27FC236}">
                  <a16:creationId xmlns:a16="http://schemas.microsoft.com/office/drawing/2014/main" id="{429DDE1F-939C-BEE4-615F-16D4F7574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" y="11578"/>
              <a:ext cx="254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примесная</a:t>
              </a:r>
              <a:endPara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Text Box 1515">
              <a:extLst>
                <a:ext uri="{FF2B5EF4-FFF2-40B4-BE49-F238E27FC236}">
                  <a16:creationId xmlns:a16="http://schemas.microsoft.com/office/drawing/2014/main" id="{CBFA8D49-4FD1-CAD9-E6B5-65D441D38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2553"/>
              <a:ext cx="118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1/</a:t>
              </a:r>
              <a:r>
                <a:rPr kumimoji="0" lang="en-US" alt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T</a:t>
              </a:r>
              <a:endPara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id="{E348993C-F145-E1D5-8ED9-EE43854B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89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884FA-01A4-313C-4AF8-14768644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3758" y="-181987"/>
            <a:ext cx="9071640" cy="593313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определения типа проводимости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B808D1-174F-C9D9-879A-35EDD35C1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38" y="378740"/>
            <a:ext cx="6443663" cy="525922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 может дать информацию о природе проводимости и, в частности, о том, является ли она ионной или электронной. На рисунках представлены спектры импеданса образцов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LiGaSiO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первого наблюдается единственный полукруг и нет низкочастотной компоненты. То есть между образцом и электродом не наблюдается энергетического барьера, что говорит о преобладающем электронном вкладе в проводимость.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второго образца при различных температурах наблюдаются три составляющие импеданс окружности. Самый левый полукруг описывает перенос заряда при контакте образец-электрод, и с ростом температуры он становится более явным. Такое поведение соответствует ионной проводимости материала, и с учетом свойств соединения, реализуется проводимость по кислороду.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E11AEE-3A8E-8918-3351-C58A6D98B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122" y="114670"/>
            <a:ext cx="3210161" cy="4962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8D4692-5486-5C5B-2BDC-99A261F8D3F9}"/>
              </a:ext>
            </a:extLst>
          </p:cNvPr>
          <p:cNvSpPr txBox="1"/>
          <p:nvPr/>
        </p:nvSpPr>
        <p:spPr>
          <a:xfrm>
            <a:off x="6378729" y="4926753"/>
            <a:ext cx="3196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Импедансные диаграммы для электронного проводника (а) и кислородно-ионного проводника (б, в)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89A45B5C-96D0-C5B8-02C8-EEFDA853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82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54C70-5CAA-9898-1C32-4B9E6FC7D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4926" y="-358550"/>
            <a:ext cx="9071640" cy="94644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температурной истории образцов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063DF2-50AD-A444-4629-83B61564B2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5961" y="587890"/>
            <a:ext cx="3444664" cy="25623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CE29C0-4231-A2C3-F263-07487D0B7E7F}"/>
              </a:ext>
            </a:extLst>
          </p:cNvPr>
          <p:cNvSpPr txBox="1"/>
          <p:nvPr/>
        </p:nvSpPr>
        <p:spPr>
          <a:xfrm>
            <a:off x="0" y="333188"/>
            <a:ext cx="66359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примера были взяты данные по исследованию катаплеита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ZrSi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Путем комплексов методов была изучена температурная история образца. Метод импедансной спектроскопии позволил изучить температуры этих переходов, а также энергию активацию процессов при различных температурах: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максимум проводимости при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T=27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резкий спад при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Совместно с другими методами установлено, что данное поведение кривой электропроводимости связано с выходом адсорбированной воды.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диапазоне 300-450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активации 0.62 эВ соответствует вкладу кристаллической решетки (проводимость натрия и кальция в каналах структуры).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диапазоне 450-828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активации повышается до 0.76 эВ, что может быть связано с фазовым переходом первого рода, сопровождающееся перестройкой структуры и затруднением прохождения ионов.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828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наблюдается еще один фазовый переход, сопровождающийся уменьшением энергии активации до 0.68 эВ. Уменьшение энергии активации может быть связано с тем, что стерические затруднения для движения носителей заряда частично снимаются.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Необратимость кривой нагрева и охлаждения говорит о том, что высокотемпературная фаза оказывается стабильной вплоть до комнатной температуры.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импеданса могут помочь в изучении фазовых превращений по оценкам энергии активации.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AE9F10-5279-D0A8-4D5A-A2E47E43568D}"/>
              </a:ext>
            </a:extLst>
          </p:cNvPr>
          <p:cNvSpPr txBox="1"/>
          <p:nvPr/>
        </p:nvSpPr>
        <p:spPr>
          <a:xfrm>
            <a:off x="6566264" y="3147791"/>
            <a:ext cx="35840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Температурная зависимость рассчитанной статической проводимости катаплеита в координатах Аррениуса, в цикле нагрев-охлаждение. Направление изменения температуры показано стрелками. Белые точки – рассчитанный вклад молекул воды в общую проводимость.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E9978F-A992-3EC7-2326-6CDF528709C7}"/>
              </a:ext>
            </a:extLst>
          </p:cNvPr>
          <p:cNvSpPr txBox="1"/>
          <p:nvPr/>
        </p:nvSpPr>
        <p:spPr>
          <a:xfrm>
            <a:off x="0" y="5096816"/>
            <a:ext cx="934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Ксенофонтов Д.А., Гребенев В.В., Зубкова Н.В. и др. Поведение катаплеита при нагревании и кристаллическая структура продукта его высокотемпературной трансформации – новой фазы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[Si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девятичленными кольцами кремнекислородных тетраэдров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Записки Российского минералогического общества. – 2018. – Т. 147, № 3. – с. 94-108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0B9FA097-E0A8-C0B8-ACB8-BA159F29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115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2D9A8AA9-D995-21EB-63AA-9D6D3E6A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" y="414361"/>
            <a:ext cx="9835086" cy="751050"/>
          </a:xfrm>
        </p:spPr>
        <p:txBody>
          <a:bodyPr>
            <a:normAutofit lnSpcReduction="10000"/>
          </a:bodyPr>
          <a:lstStyle/>
          <a:p>
            <a:r>
              <a:rPr lang="ru-RU" sz="16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 импеданса эшинитов характеризуются единственной полуокружностью и аналогичны для всех образцов во всем диапазоне температур. Годографы импеданса были обработаны методом эквивалентных схем.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D471823-7438-92BB-ED47-C0DE9C3B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3" y="31586"/>
            <a:ext cx="9032658" cy="30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синтетических соединений (на основе </a:t>
            </a:r>
            <a:r>
              <a:rPr lang="en-US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1984" spc="-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1984" spc="-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1984" spc="-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984" spc="-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984" spc="-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1+x</a:t>
            </a:r>
            <a:r>
              <a:rPr lang="en-US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984" spc="-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84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35EB7A3-7C81-B298-AD88-6109FA3C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50501"/>
            <a:ext cx="152751" cy="30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88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07E0F52-3301-B519-935A-068020B7F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49499"/>
              </p:ext>
            </p:extLst>
          </p:nvPr>
        </p:nvGraphicFramePr>
        <p:xfrm>
          <a:off x="1181174" y="1165410"/>
          <a:ext cx="3588278" cy="349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79404" imgH="2897042" progId="Origin95.Graph">
                  <p:embed/>
                </p:oleObj>
              </mc:Choice>
              <mc:Fallback>
                <p:oleObj name="Graph" r:id="rId2" imgW="3779404" imgH="2897042" progId="Origin95.Graph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07E0F52-3301-B519-935A-068020B7F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l="10268" t="9547" r="30176" b="14737"/>
                      <a:stretch>
                        <a:fillRect/>
                      </a:stretch>
                    </p:blipFill>
                    <p:spPr bwMode="auto">
                      <a:xfrm>
                        <a:off x="1181174" y="1165410"/>
                        <a:ext cx="3588278" cy="3493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F33A5249-1A65-B37A-0B81-2B7FC59EA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7" y="2037858"/>
            <a:ext cx="152751" cy="30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88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5002222-6C9B-E084-2C9C-9EB1F3AE60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3870"/>
              </p:ext>
            </p:extLst>
          </p:nvPr>
        </p:nvGraphicFramePr>
        <p:xfrm>
          <a:off x="5206230" y="1283324"/>
          <a:ext cx="4284522" cy="350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B5002222-6C9B-E084-2C9C-9EB1F3AE60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7767" t="9137" r="11845" b="5077"/>
                      <a:stretch>
                        <a:fillRect/>
                      </a:stretch>
                    </p:blipFill>
                    <p:spPr bwMode="auto">
                      <a:xfrm>
                        <a:off x="5206230" y="1283324"/>
                        <a:ext cx="4284522" cy="350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493F57-A88A-0B02-336E-17A5EE04E239}"/>
              </a:ext>
            </a:extLst>
          </p:cNvPr>
          <p:cNvSpPr txBox="1"/>
          <p:nvPr/>
        </p:nvSpPr>
        <p:spPr>
          <a:xfrm>
            <a:off x="1763852" y="4628198"/>
            <a:ext cx="7009332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Спектры импеданса в координатах Найквиста образца </a:t>
            </a:r>
            <a:r>
              <a:rPr lang="en-US" sz="1488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NdTiNbO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температурах 500 - 650 ºС (слева); спектр импеданса </a:t>
            </a:r>
            <a:r>
              <a:rPr lang="en-US" sz="1488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NdTiNbO</a:t>
            </a:r>
            <a:r>
              <a:rPr lang="ru-RU" sz="1488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1488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650 °С и соответствующая эквивалентная схема (</a:t>
            </a:r>
            <a:r>
              <a:rPr lang="en-US" sz="1488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CPE</a:t>
            </a:r>
            <a:r>
              <a:rPr lang="ru-RU" sz="1488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488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488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=0.92) (справа). Точки - экспериментальные данные; красная линия – их аппроксимация.</a:t>
            </a:r>
            <a:endParaRPr lang="ru-RU" sz="148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13975973-E01A-4047-1011-BF474217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127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6"/>
          <p:cNvSpPr/>
          <p:nvPr/>
        </p:nvSpPr>
        <p:spPr>
          <a:xfrm>
            <a:off x="-65429" y="4381298"/>
            <a:ext cx="6043462" cy="1220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4414" tIns="37207" rIns="74414" bIns="37207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Зависимость электропроводимости </a:t>
            </a:r>
            <a:r>
              <a:rPr lang="ru-RU" sz="1488" spc="-1" dirty="0">
                <a:solidFill>
                  <a:srgbClr val="000000"/>
                </a:solidFill>
                <a:latin typeface="Times New Roman"/>
                <a:ea typeface="Calibri"/>
              </a:rPr>
              <a:t>для </a:t>
            </a:r>
            <a:r>
              <a:rPr lang="en-US" sz="1488" dirty="0" err="1">
                <a:latin typeface="Times New Roman" panose="02020603050405020304" pitchFamily="18" charset="0"/>
                <a:ea typeface="Calibri" panose="020F0502020204030204" pitchFamily="34" charset="0"/>
              </a:rPr>
              <a:t>NdTiNbO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(1), 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Nd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0.95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0.95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0.95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Nb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1.05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(2), 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Nd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0.9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0.1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0.9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Nb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1.1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(3), 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Nd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0.8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0.2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0.8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Nb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1.2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(4) от температуры в </a:t>
            </a:r>
            <a:r>
              <a:rPr lang="ru-RU" sz="1488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Аррениусовских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 координатах. Врезка – зависимость электропроводимости от состава керамики при 450 и 750 ºС (5 и 6, соответственно).</a:t>
            </a:r>
            <a:endParaRPr lang="ru-RU" sz="1488" spc="-1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121D3-06D4-24E0-8B7A-BFF50456E256}"/>
              </a:ext>
            </a:extLst>
          </p:cNvPr>
          <p:cNvSpPr txBox="1"/>
          <p:nvPr/>
        </p:nvSpPr>
        <p:spPr>
          <a:xfrm>
            <a:off x="5607959" y="960038"/>
            <a:ext cx="4472665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концентрации </a:t>
            </a:r>
            <a:r>
              <a:rPr lang="en-US" sz="14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14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электропроводности проходит через максимум при х=0.05. Выполнен расчет энергии активации проводимости.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024855B-BF45-9C83-62F4-7980D96A3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803" y="2751518"/>
            <a:ext cx="4808822" cy="30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560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Энергия активация проводимости эшинитов </a:t>
            </a:r>
            <a:r>
              <a:rPr lang="ru-RU" altLang="ru-RU" sz="1488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1488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1488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88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(эВ)</a:t>
            </a:r>
            <a:endParaRPr lang="ru-RU" altLang="ru-RU" sz="148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967"/>
            <a:ext cx="9923697" cy="397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8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характеристики </a:t>
            </a:r>
            <a:r>
              <a:rPr lang="ru-RU" sz="1984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эшинитов</a:t>
            </a:r>
            <a:endParaRPr lang="ru-RU" sz="1984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E42097-B973-7072-7432-DC0527AB5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445742"/>
            <a:ext cx="16471103" cy="30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88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14EFB45-FD59-D489-7657-B29A4FE00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187" y="567714"/>
          <a:ext cx="5108616" cy="391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79404" imgH="2897042" progId="Origin95.Graph">
                  <p:embed/>
                </p:oleObj>
              </mc:Choice>
              <mc:Fallback>
                <p:oleObj name="Graph" r:id="rId2" imgW="3779404" imgH="2897042" progId="Origin95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B14EFB45-FD59-D489-7657-B29A4FE008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87" y="567714"/>
                        <a:ext cx="5108616" cy="3911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C8489C43-9A7D-7102-DD9B-8C931AF17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158010"/>
                  </p:ext>
                </p:extLst>
              </p:nvPr>
            </p:nvGraphicFramePr>
            <p:xfrm>
              <a:off x="6043460" y="3089283"/>
              <a:ext cx="3393957" cy="13903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8305">
                      <a:extLst>
                        <a:ext uri="{9D8B030D-6E8A-4147-A177-3AD203B41FA5}">
                          <a16:colId xmlns:a16="http://schemas.microsoft.com/office/drawing/2014/main" val="2686498805"/>
                        </a:ext>
                      </a:extLst>
                    </a:gridCol>
                    <a:gridCol w="1726378">
                      <a:extLst>
                        <a:ext uri="{9D8B030D-6E8A-4147-A177-3AD203B41FA5}">
                          <a16:colId xmlns:a16="http://schemas.microsoft.com/office/drawing/2014/main" val="2278218117"/>
                        </a:ext>
                      </a:extLst>
                    </a:gridCol>
                    <a:gridCol w="624093">
                      <a:extLst>
                        <a:ext uri="{9D8B030D-6E8A-4147-A177-3AD203B41FA5}">
                          <a16:colId xmlns:a16="http://schemas.microsoft.com/office/drawing/2014/main" val="3944620076"/>
                        </a:ext>
                      </a:extLst>
                    </a:gridCol>
                    <a:gridCol w="735181">
                      <a:extLst>
                        <a:ext uri="{9D8B030D-6E8A-4147-A177-3AD203B41FA5}">
                          <a16:colId xmlns:a16="http://schemas.microsoft.com/office/drawing/2014/main" val="3001923946"/>
                        </a:ext>
                      </a:extLst>
                    </a:gridCol>
                  </a:tblGrid>
                  <a:tr h="3428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Образец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000" b="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0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0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ru-RU" sz="10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300−450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000" b="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0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0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sz="1000" b="0" i="1" kern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500−900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74774532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NdTiNbO</a:t>
                          </a:r>
                          <a:r>
                            <a:rPr lang="en-US" sz="1000" b="0" kern="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866712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1804286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9483669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3713149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6256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C8489C43-9A7D-7102-DD9B-8C931AF176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158010"/>
                  </p:ext>
                </p:extLst>
              </p:nvPr>
            </p:nvGraphicFramePr>
            <p:xfrm>
              <a:off x="6043460" y="3089283"/>
              <a:ext cx="3393957" cy="139031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08305">
                      <a:extLst>
                        <a:ext uri="{9D8B030D-6E8A-4147-A177-3AD203B41FA5}">
                          <a16:colId xmlns:a16="http://schemas.microsoft.com/office/drawing/2014/main" val="2686498805"/>
                        </a:ext>
                      </a:extLst>
                    </a:gridCol>
                    <a:gridCol w="1726378">
                      <a:extLst>
                        <a:ext uri="{9D8B030D-6E8A-4147-A177-3AD203B41FA5}">
                          <a16:colId xmlns:a16="http://schemas.microsoft.com/office/drawing/2014/main" val="2278218117"/>
                        </a:ext>
                      </a:extLst>
                    </a:gridCol>
                    <a:gridCol w="624093">
                      <a:extLst>
                        <a:ext uri="{9D8B030D-6E8A-4147-A177-3AD203B41FA5}">
                          <a16:colId xmlns:a16="http://schemas.microsoft.com/office/drawing/2014/main" val="3944620076"/>
                        </a:ext>
                      </a:extLst>
                    </a:gridCol>
                    <a:gridCol w="735181">
                      <a:extLst>
                        <a:ext uri="{9D8B030D-6E8A-4147-A177-3AD203B41FA5}">
                          <a16:colId xmlns:a16="http://schemas.microsoft.com/office/drawing/2014/main" val="3001923946"/>
                        </a:ext>
                      </a:extLst>
                    </a:gridCol>
                  </a:tblGrid>
                  <a:tr h="3428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Образец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9412" t="-1786" r="-120588" b="-3232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1983" t="-1786" r="-1653" b="-323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4774532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NdTiNbO</a:t>
                          </a:r>
                          <a:r>
                            <a:rPr lang="en-US" sz="1000" b="0" kern="0" baseline="-250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866712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1.04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1804286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0.9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9483669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1.15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77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1.02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3713149"/>
                      </a:ext>
                    </a:extLst>
                  </a:tr>
                  <a:tr h="2094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Nd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Ca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0.2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Ti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Nb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r>
                            <a:rPr lang="en-US" sz="1000" b="0" kern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000" b="0" kern="0" baseline="-25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000" b="0" kern="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0.79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000" b="0" kern="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1.01</a:t>
                          </a:r>
                          <a:endParaRPr lang="ru-RU" sz="1000" b="0" kern="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6704" marR="56704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362564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E9B2982D-4957-9AA5-B3E3-A0A4F50C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325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32EBDB-FC05-4484-9BC1-256C679705E9}"/>
              </a:ext>
            </a:extLst>
          </p:cNvPr>
          <p:cNvSpPr txBox="1"/>
          <p:nvPr/>
        </p:nvSpPr>
        <p:spPr>
          <a:xfrm>
            <a:off x="-1" y="4660532"/>
            <a:ext cx="6571249" cy="77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Частотные зависимости действительной части диэлектрической проницаемости при температурах 300 - 500 ºС для образцов </a:t>
            </a:r>
            <a:r>
              <a:rPr lang="en-US" sz="1488" dirty="0" err="1">
                <a:latin typeface="Times New Roman" panose="02020603050405020304" pitchFamily="18" charset="0"/>
                <a:ea typeface="Calibri" panose="020F0502020204030204" pitchFamily="34" charset="0"/>
              </a:rPr>
              <a:t>NdTiNbO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1488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) и 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Nd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0.8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0.2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0.8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Nb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1.2</a:t>
            </a:r>
            <a:r>
              <a:rPr lang="en-US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ru-RU" sz="1488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</a:rPr>
              <a:t> (б) </a:t>
            </a:r>
            <a:endParaRPr lang="ru-RU" sz="1488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A2F87C-88BB-C606-1E9C-664C53CECF7B}"/>
              </a:ext>
            </a:extLst>
          </p:cNvPr>
          <p:cNvSpPr txBox="1"/>
          <p:nvPr/>
        </p:nvSpPr>
        <p:spPr>
          <a:xfrm>
            <a:off x="-1" y="20315"/>
            <a:ext cx="10019452" cy="126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4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характеристики </a:t>
            </a:r>
            <a:r>
              <a:rPr lang="ru-RU" sz="1654" spc="-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эшинитов</a:t>
            </a:r>
            <a:endParaRPr lang="ru-RU" sz="1654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88" spc="-1" dirty="0">
                <a:latin typeface="Times New Roman"/>
              </a:rPr>
              <a:t>Проанализированы частотные зависимости диэлектрической константы; с повышением частоты она снижается, с ростом температуры – увеличивается. Значения диэлектрических констант при </a:t>
            </a:r>
            <a:r>
              <a:rPr lang="ru-RU" sz="1488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ºС и 100 КГц приведены в таблице</a:t>
            </a:r>
            <a:r>
              <a:rPr lang="ru-RU" sz="1488" spc="-1" dirty="0">
                <a:latin typeface="Times New Roman"/>
              </a:rPr>
              <a:t>. Значение </a:t>
            </a:r>
            <a:r>
              <a:rPr lang="en-US" sz="1488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ԑ</a:t>
            </a:r>
            <a:r>
              <a:rPr lang="en-US" sz="1488" kern="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88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максимальное для состава </a:t>
            </a:r>
            <a:r>
              <a:rPr lang="ru-RU" sz="1488" dirty="0"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ru-RU" sz="1488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0.9</a:t>
            </a:r>
            <a:r>
              <a:rPr lang="ru-RU" sz="1488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ru-RU" sz="1488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0.1</a:t>
            </a:r>
            <a:r>
              <a:rPr lang="ru-RU" sz="1488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ru-RU" sz="1488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0.9</a:t>
            </a:r>
            <a:r>
              <a:rPr lang="ru-RU" sz="1488" dirty="0">
                <a:latin typeface="Times New Roman" panose="02020603050405020304" pitchFamily="18" charset="0"/>
                <a:ea typeface="Times New Roman" panose="02020603050405020304" pitchFamily="18" charset="0"/>
              </a:rPr>
              <a:t>Nb</a:t>
            </a:r>
            <a:r>
              <a:rPr lang="ru-RU" sz="1488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</a:t>
            </a:r>
            <a:r>
              <a:rPr lang="ru-RU" sz="1488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1488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1488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позволяет предложить использовать его в области микроволновых устройств.</a:t>
            </a:r>
            <a:endParaRPr lang="ru-RU" sz="1488" spc="-1" dirty="0">
              <a:latin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EC020A-520E-CE7F-AC53-0732EF7A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21D3-1450-4DE6-A2DB-56A5A1BFCFDB}" type="slidenum">
              <a:rPr lang="ru-RU" smtClean="0"/>
              <a:t>28</a:t>
            </a:fld>
            <a:endParaRPr lang="ru-RU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22F23F36-9BFB-56B6-9A6D-2B4AA582F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03" y="1766834"/>
          <a:ext cx="3255202" cy="291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79404" imgH="2897042" progId="Origin95.Graph">
                  <p:embed/>
                </p:oleObj>
              </mc:Choice>
              <mc:Fallback>
                <p:oleObj name="Graph" r:id="rId2" imgW="3779404" imgH="2897042" progId="Origin95.Graph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22F23F36-9BFB-56B6-9A6D-2B4AA582F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l="8333" t="8125" r="12500" b="5864"/>
                      <a:stretch>
                        <a:fillRect/>
                      </a:stretch>
                    </p:blipFill>
                    <p:spPr bwMode="auto">
                      <a:xfrm>
                        <a:off x="52503" y="1766834"/>
                        <a:ext cx="3255202" cy="2911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08D9FBBC-E60C-7B79-0F30-1ABB3B404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440" y="1632965"/>
            <a:ext cx="152751" cy="30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5605" tIns="37802" rIns="75605" bIns="3780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488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4687690-2A51-069F-668E-4DBC84EC65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8497" y="1803943"/>
          <a:ext cx="3253889" cy="289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F4687690-2A51-069F-668E-4DBC84EC65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8116" t="10156" r="12987" b="5859"/>
                      <a:stretch>
                        <a:fillRect/>
                      </a:stretch>
                    </p:blipFill>
                    <p:spPr bwMode="auto">
                      <a:xfrm>
                        <a:off x="3248497" y="1803943"/>
                        <a:ext cx="3253889" cy="2892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3C47FE9-034A-2388-F277-DB76C445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15684"/>
              </p:ext>
            </p:extLst>
          </p:nvPr>
        </p:nvGraphicFramePr>
        <p:xfrm>
          <a:off x="7111418" y="2563671"/>
          <a:ext cx="2639466" cy="1208328"/>
        </p:xfrm>
        <a:graphic>
          <a:graphicData uri="http://schemas.openxmlformats.org/drawingml/2006/table">
            <a:tbl>
              <a:tblPr firstRow="1" firstCol="1" bandRow="1"/>
              <a:tblGrid>
                <a:gridCol w="326743">
                  <a:extLst>
                    <a:ext uri="{9D8B030D-6E8A-4147-A177-3AD203B41FA5}">
                      <a16:colId xmlns:a16="http://schemas.microsoft.com/office/drawing/2014/main" val="1837532541"/>
                    </a:ext>
                  </a:extLst>
                </a:gridCol>
                <a:gridCol w="1536843">
                  <a:extLst>
                    <a:ext uri="{9D8B030D-6E8A-4147-A177-3AD203B41FA5}">
                      <a16:colId xmlns:a16="http://schemas.microsoft.com/office/drawing/2014/main" val="4220517050"/>
                    </a:ext>
                  </a:extLst>
                </a:gridCol>
                <a:gridCol w="387940">
                  <a:extLst>
                    <a:ext uri="{9D8B030D-6E8A-4147-A177-3AD203B41FA5}">
                      <a16:colId xmlns:a16="http://schemas.microsoft.com/office/drawing/2014/main" val="1129956959"/>
                    </a:ext>
                  </a:extLst>
                </a:gridCol>
                <a:gridCol w="387940">
                  <a:extLst>
                    <a:ext uri="{9D8B030D-6E8A-4147-A177-3AD203B41FA5}">
                      <a16:colId xmlns:a16="http://schemas.microsoft.com/office/drawing/2014/main" val="8701948"/>
                    </a:ext>
                  </a:extLst>
                </a:gridCol>
              </a:tblGrid>
              <a:tr h="20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ԑ</a:t>
                      </a:r>
                      <a:r>
                        <a:rPr lang="en-US" sz="1000" b="0" kern="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ԑ”</a:t>
                      </a: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846714"/>
                  </a:ext>
                </a:extLst>
              </a:tr>
              <a:tr h="20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NdTiNbO</a:t>
                      </a:r>
                      <a:r>
                        <a:rPr lang="en-US" sz="1000" b="0" kern="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384131"/>
                  </a:ext>
                </a:extLst>
              </a:tr>
              <a:tr h="20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346535"/>
                  </a:ext>
                </a:extLst>
              </a:tr>
              <a:tr h="20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353393"/>
                  </a:ext>
                </a:extLst>
              </a:tr>
              <a:tr h="20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1.15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738403"/>
                  </a:ext>
                </a:extLst>
              </a:tr>
              <a:tr h="201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en-US" sz="1000" b="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000" b="0" kern="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04" marR="567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516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600A087-5E11-E7B3-9BAA-F137A395760E}"/>
              </a:ext>
            </a:extLst>
          </p:cNvPr>
          <p:cNvSpPr txBox="1"/>
          <p:nvPr/>
        </p:nvSpPr>
        <p:spPr>
          <a:xfrm>
            <a:off x="6703089" y="2220298"/>
            <a:ext cx="345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en-US" sz="1488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ԑ</a:t>
            </a:r>
            <a:r>
              <a:rPr lang="en-US" sz="1488" kern="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488" kern="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88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488" kern="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ԑ”</a:t>
            </a:r>
            <a:r>
              <a:rPr lang="ru-RU" sz="1488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300 </a:t>
            </a:r>
            <a:r>
              <a:rPr lang="ru-RU" sz="148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ºС и 100 КГц</a:t>
            </a:r>
            <a:endParaRPr lang="ru-RU" sz="1488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53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70B46-137C-1596-FCD6-EF743EA9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36100"/>
            <a:ext cx="9071640" cy="353539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95A96-4895-BCF7-D49B-89917870E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43" y="667023"/>
            <a:ext cx="9872115" cy="488885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Импедансная спектроскопия является мощным инструментом, позволяющая определять электрофизические характеристики системы. Далеко не полный список возможностей, которым обладает данный метод, был приведен в лекции. Импеданс подходит для анализа как синтетических образцов, так и для геологических проб (минералов). Возможность пересчета импеданса на другие величины (например, диэлектрическая проницаемость) повышает преимущества данного метода. Измерения при повышенных температурах может давать информацию:</a:t>
            </a:r>
          </a:p>
          <a:p>
            <a:pPr marL="1200150" lvl="1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энергии активации процесса проводимости и определении возможного типа проводимости</a:t>
            </a:r>
          </a:p>
          <a:p>
            <a:pPr marL="1200150" lvl="1" indent="-514350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фазовых превращениях в образце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различных условий (давления, анизотропия свойств, среда измерения) позволяет варьировать эксперимент по измерению импеданса в зависимости от конкретных задач и целей исследования.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F0096A-92D8-DB3B-DA11-0A45F140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FDF36D-1CCD-4DE4-8C62-27FE9CD5B60F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92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A126A-6797-C758-E5CE-1747D3B6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-251591"/>
            <a:ext cx="9071640" cy="9464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25FAF1-6F98-6EEB-C0B7-D2D26257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30" y="532263"/>
            <a:ext cx="9840036" cy="5023617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заряд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физическая скалярная величина, определяющая способность тел быть источником электромагнитных полей и принимать участие в электромагнитном взаимодействии. 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поле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векторное поле, существующее вокруг тел или частиц, обладающих электрическим зарядом, а также возникающее при изменении магнитного поля (например, в электромагнитных волнах).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электрический заряд генерирует электрическое поле. Любое поле характеризуется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напряженностью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Напряженность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электрического поля – векторная физическая величина, характеризующая электрическое поле в данной точке и численно равная отношению силы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действующей на заряд, помещенный в данную точку поля, к величине заряда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Электростатический потенциал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скалярная физическая величина, характеризующая электростатическое поле в данной точке, он равен отношению потенциальной энергии заряда в данной точке поля к этому заряду. Так как потенциальная энергия зависит от выбора системы координат, за точку отсчета потенциала выбирают в зависимости от 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Земли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бесконечно удаленной точки поля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отрицательной пластины конденсатора.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разница потенциалов между двумя точками не зависит от системы координат и называется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напряжением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–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значений потенциала в начальной и конечной точке траектории, по которой перемещается заряд.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53940EC2-C902-1318-EA10-6FDFE4E6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887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A347A-1D6F-91FA-6300-63D6BAFB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AEB4B-9BA5-B252-5ACA-95F6BD67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54" y="2382312"/>
            <a:ext cx="9071640" cy="4529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286123-5051-5A6D-8C2C-B44D2F71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FDF36D-1CCD-4DE4-8C62-27FE9CD5B60F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75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628C7-CC1F-0C2E-86A1-93B6F9C0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3771"/>
            <a:ext cx="9071640" cy="94644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9855BA-B594-BB8F-78C5-494210BE64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161" y="1084881"/>
                <a:ext cx="9768252" cy="4585669"/>
              </a:xfrm>
            </p:spPr>
            <p:txBody>
              <a:bodyPr>
                <a:noAutofit/>
              </a:bodyPr>
              <a:lstStyle/>
              <a:p>
                <a:r>
                  <a:rPr lang="ru-RU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Электрический ток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упорядоченное некомпенсированное движение свободных, электрически заряженных частиц, например, под воздействием электрического поля. В зависимости от природы материала такими частицами могут быть электроны (в проводниках), ионы (в электролитах), электроны и дырки (в материалах с электронно-дырочной проводимостью)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Электрическое сопротивление </a:t>
                </a:r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физическая величина, характеризующая свойство материала препятствовать прохождению электрического тока.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Эти физические величины связаны </a:t>
                </a:r>
                <a:r>
                  <a:rPr lang="ru-RU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законом Ома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#(1)</m:t>
                          </m:r>
                        </m:e>
                      </m:eqArr>
                    </m:oMath>
                  </m:oMathPara>
                </a14:m>
                <a:endPara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A9855BA-B594-BB8F-78C5-494210BE64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161" y="1084881"/>
                <a:ext cx="9768252" cy="4585669"/>
              </a:xfrm>
              <a:blipFill>
                <a:blip r:embed="rId2"/>
                <a:stretch>
                  <a:fillRect l="-1435" t="-1729" r="-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6876EE42-031C-0131-BDAB-BF0400B8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87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F9306-C91E-82DA-EB36-5B7156B29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-231120"/>
            <a:ext cx="9071640" cy="946440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понятия: электропроводность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171F775-6322-F25A-5D1E-450C5C88E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430266"/>
                <a:ext cx="10080626" cy="1663467"/>
              </a:xfrm>
            </p:spPr>
            <p:txBody>
              <a:bodyPr>
                <a:no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величине сопротивления материалы различаются на несколько групп. При характеристике проводимости тока принято использовать величину электропроводности.</a:t>
                </a:r>
              </a:p>
              <a:p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Электрическая проводимость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(электропроводность, проводимость) σ — способность тела проводить электрический ток, а также физическая величина, характеризующая эту способность и обратная электрическому сопротивлению.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l-GR" sz="12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ru-RU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12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•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,#</m:t>
                          </m:r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ρ – удельное сопротивление (Ом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м). Следовательно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4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1400" b="0" i="1" smtClean="0">
                            <a:latin typeface="Cambria Math" panose="02040503050406030204" pitchFamily="18" charset="0"/>
                          </a:rPr>
                          <m:t>уд</m:t>
                        </m:r>
                      </m:sub>
                    </m:sSub>
                    <m:r>
                      <a:rPr lang="ru-RU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400" i="1" smtClean="0">
                            <a:latin typeface="Cambria Math" panose="02040503050406030204" pitchFamily="18" charset="0"/>
                          </a:rPr>
                          <m:t>ρ</m:t>
                        </m:r>
                      </m:den>
                    </m:f>
                  </m:oMath>
                </a14:m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(См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м). См – сименсы, обратная величина Ом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См=1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Ом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171F775-6322-F25A-5D1E-450C5C88E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430266"/>
                <a:ext cx="10080626" cy="1663467"/>
              </a:xfrm>
              <a:blipFill>
                <a:blip r:embed="rId2"/>
                <a:stretch>
                  <a:fillRect l="-1088" t="-3676" r="-121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D1465-5284-FB4E-E754-DA48D598D843}"/>
                  </a:ext>
                </a:extLst>
              </p:cNvPr>
              <p:cNvSpPr txBox="1"/>
              <p:nvPr/>
            </p:nvSpPr>
            <p:spPr>
              <a:xfrm>
                <a:off x="-35229" y="2339378"/>
                <a:ext cx="2663806" cy="294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Удельная проводимость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2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1200" b="0" i="1" smtClean="0">
                            <a:latin typeface="Cambria Math" panose="02040503050406030204" pitchFamily="18" charset="0"/>
                          </a:rPr>
                          <m:t>уд</m:t>
                        </m:r>
                      </m:sub>
                    </m:sSub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20 ºС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D1465-5284-FB4E-E754-DA48D598D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229" y="2339378"/>
                <a:ext cx="2663806" cy="294055"/>
              </a:xfrm>
              <a:prstGeom prst="rect">
                <a:avLst/>
              </a:prstGeom>
              <a:blipFill>
                <a:blip r:embed="rId3"/>
                <a:stretch>
                  <a:fillRect t="-2083" r="-229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08AB99-3409-641E-3D77-55499D1BB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010" y="1225992"/>
            <a:ext cx="859732" cy="763517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E0D3EF6-4559-2D2A-61B6-8BF4B6EB5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43690"/>
              </p:ext>
            </p:extLst>
          </p:nvPr>
        </p:nvGraphicFramePr>
        <p:xfrm>
          <a:off x="7151" y="2622801"/>
          <a:ext cx="2621426" cy="3047749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вещество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latin typeface="+mn-lt"/>
                          <a:cs typeface="Times New Roman" pitchFamily="18" charset="0"/>
                        </a:rPr>
                        <a:t>σ</a:t>
                      </a:r>
                      <a:r>
                        <a:rPr lang="ru-RU" sz="1100" b="1" i="1" baseline="-25000" dirty="0">
                          <a:latin typeface="+mn-lt"/>
                          <a:cs typeface="Times New Roman" pitchFamily="18" charset="0"/>
                        </a:rPr>
                        <a:t>уд, </a:t>
                      </a:r>
                      <a:r>
                        <a:rPr lang="ru-RU" sz="1050" u="none" strike="noStrike" dirty="0">
                          <a:effectLst/>
                        </a:rPr>
                        <a:t>См</a:t>
                      </a:r>
                      <a:r>
                        <a:rPr lang="ru-RU" sz="1050" dirty="0">
                          <a:effectLst/>
                        </a:rPr>
                        <a:t>/м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серебро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62 500 000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медь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59 500 000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никель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11 500 000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железо чистое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10 000 000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графит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125 000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вода морская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земля влажная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r>
                        <a:rPr lang="ru-RU" sz="800" b="1" baseline="30000" dirty="0">
                          <a:effectLst/>
                        </a:rPr>
                        <a:t>−2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вода дистилл.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r>
                        <a:rPr lang="ru-RU" sz="800" b="1" baseline="30000" dirty="0">
                          <a:effectLst/>
                        </a:rPr>
                        <a:t>−4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мрамор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r>
                        <a:rPr lang="ru-RU" sz="800" b="1" baseline="30000" dirty="0">
                          <a:effectLst/>
                        </a:rPr>
                        <a:t>−8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стекло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r>
                        <a:rPr lang="ru-RU" sz="800" b="1" baseline="30000" dirty="0">
                          <a:effectLst/>
                        </a:rPr>
                        <a:t>−11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фарфор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r>
                        <a:rPr lang="ru-RU" sz="800" b="1" baseline="30000" dirty="0">
                          <a:effectLst/>
                        </a:rPr>
                        <a:t>−14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кварцевое стекло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</a:rPr>
                        <a:t>10</a:t>
                      </a:r>
                      <a:r>
                        <a:rPr lang="ru-RU" sz="800" b="1" baseline="30000" dirty="0">
                          <a:effectLst/>
                        </a:rPr>
                        <a:t>−16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22DCD02-99CA-3993-60B8-579B695B438C}"/>
              </a:ext>
            </a:extLst>
          </p:cNvPr>
          <p:cNvSpPr txBox="1"/>
          <p:nvPr/>
        </p:nvSpPr>
        <p:spPr>
          <a:xfrm>
            <a:off x="3054460" y="3115002"/>
            <a:ext cx="6521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веществ по электропроводящим свойствам.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 удельного электрического сопротивления различают:</a:t>
            </a:r>
          </a:p>
          <a:p>
            <a:pPr marL="342900" indent="-342900">
              <a:buAutoNum type="arabicParenR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диэлектрики: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Ом•м – вещества, практически не проводящие электрический ток;</a:t>
            </a:r>
          </a:p>
          <a:p>
            <a:pPr marL="342900" indent="-342900">
              <a:buAutoNum type="arabicParenR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Ом•м;</a:t>
            </a:r>
          </a:p>
          <a:p>
            <a:pPr marL="342900" indent="-34290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проводники: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Ом•м – материалы с низким удельным электрическим сопротивлением.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D54F325B-5621-CD63-F514-4A9DDF51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95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71A3C-6322-B389-3B30-3465FFE5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-284808"/>
            <a:ext cx="9071640" cy="94644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электропроводности от температуры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0529201-E41B-114F-86BD-F7CEBA389C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161" y="500689"/>
                <a:ext cx="9694510" cy="5055191"/>
              </a:xfrm>
            </p:spPr>
            <p:txBody>
              <a:bodyPr>
                <a:no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Экспериментально установлено, что электропроводность металлов (проводников) при росте температуры уменьшается: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l-GR" sz="160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  <m:r>
                                <m:rPr>
                                  <m:nor/>
                                </m:rPr>
                                <a:rPr lang="ru-RU" sz="16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•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,#</m:t>
                          </m:r>
                          <m:d>
                            <m:dPr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–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температура, ºС,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ru-RU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удельное сопротивление металла при 0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º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С,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удельное сопротивление при некоторой температуре, </a:t>
                </a:r>
                <a:r>
                  <a:rPr lang="el-G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температурный коэффициент сопротивления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полупроводников проводимость обусловлена движением заряженных частиц (ионов, электронов и дырок) в кристаллической решетке. Рассмотрим 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ионные проводники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Роль заряженных частиц в данном случае играют ионы. Их перемещение связано с преодолением потенциального барьера, возникающего за счет электростатического взаимодействия перемещающегося иона с окружающими ионами. Важную роль в диффундировании таких частиц играют дефекты кристалла, и чем больше их, тем легче частицам проходить через кристалл. С ростом температуры за счет колебания решетки растет концентрация таких дефектов, соответственно, растет и электропроводность. Данную зависимость можно вывести в математическом виде и выглядит она следующим образом: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σ</m:t>
                          </m:r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•</m:t>
                          </m:r>
                          <m:sSup>
                            <m:sSupPr>
                              <m:ctrlPr>
                                <a:rPr lang="ru-R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ru-RU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ru-RU" sz="1600" b="0" i="1" smtClean="0">
                                          <a:latin typeface="Cambria Math" panose="02040503050406030204" pitchFamily="18" charset="0"/>
                                        </a:rPr>
                                        <m:t>акт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</a:endParaRPr>
              </a:p>
              <a:p>
                <a:pPr algn="l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константа, связанная с концентрацией подвижных частиц, частотой перескока частицы;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–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константа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Больцмана;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температура, К;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sz="1600" b="0" i="1" smtClean="0">
                            <a:latin typeface="Cambria Math" panose="02040503050406030204" pitchFamily="18" charset="0"/>
                          </a:rPr>
                          <m:t>акт</m:t>
                        </m:r>
                      </m:sub>
                    </m:sSub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600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Это 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Аррениуса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0529201-E41B-114F-86BD-F7CEBA389C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161" y="500689"/>
                <a:ext cx="9694510" cy="5055191"/>
              </a:xfrm>
              <a:blipFill>
                <a:blip r:embed="rId2"/>
                <a:stretch>
                  <a:fillRect l="-1257" t="-1206" r="-880" b="-1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D0B71DE6-88F9-A1A3-D3F5-07440554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48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4A4A5-D4B4-A475-B5BD-763EFEED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-290113"/>
            <a:ext cx="9071640" cy="94644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цепь и ее составляющие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B7DEE-C873-D467-3C79-1A84734D9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57" y="610406"/>
            <a:ext cx="9672388" cy="117553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цепь – совокупность устройств (элементов), предназначенных для протекания электрического тока, электромагнитные процессы в которых могут быть описаны с помощью понятий «силы тока» и «напряжение»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импедансной спектроскопии чаще всего используют три элемента: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180303-4D0F-90DD-B29C-F4229CE1D12D}"/>
                  </a:ext>
                </a:extLst>
              </p:cNvPr>
              <p:cNvSpPr txBox="1"/>
              <p:nvPr/>
            </p:nvSpPr>
            <p:spPr>
              <a:xfrm>
                <a:off x="0" y="1895537"/>
                <a:ext cx="2942354" cy="230832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Сопротивление (резистор)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Протекание тока через него связывают с падением напряжения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Сопротивление является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активным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180303-4D0F-90DD-B29C-F4229CE1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95537"/>
                <a:ext cx="2942354" cy="2308324"/>
              </a:xfrm>
              <a:prstGeom prst="rect">
                <a:avLst/>
              </a:prstGeom>
              <a:blipFill>
                <a:blip r:embed="rId2"/>
                <a:stretch>
                  <a:fillRect l="-1443" t="-1312" r="-1031" b="-2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0A3806-3FF0-5CAF-1C09-B42AD964B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6" y="4779474"/>
            <a:ext cx="1686160" cy="58110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82EEE6-2405-B852-04BB-9BE32EA88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442" y="5130309"/>
            <a:ext cx="1211449" cy="540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66F25-E25E-9FD2-1FDA-BF1872B8EB45}"/>
                  </a:ext>
                </a:extLst>
              </p:cNvPr>
              <p:cNvSpPr txBox="1"/>
              <p:nvPr/>
            </p:nvSpPr>
            <p:spPr>
              <a:xfrm>
                <a:off x="6607277" y="1895537"/>
                <a:ext cx="3473347" cy="283590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Индуктивность (катушка индуктивности)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Протекание тока связано с взаимодействием тока с магнитным потоком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Сопротивление является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реактивным</a:t>
                </a: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366F25-E25E-9FD2-1FDA-BF1872B8E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277" y="1895537"/>
                <a:ext cx="3473347" cy="2835905"/>
              </a:xfrm>
              <a:prstGeom prst="rect">
                <a:avLst/>
              </a:prstGeom>
              <a:blipFill>
                <a:blip r:embed="rId5"/>
                <a:stretch>
                  <a:fillRect l="-1399" t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360928-B4C8-4D85-3AD4-955D62C76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355" y="4812816"/>
            <a:ext cx="1648055" cy="514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DBDE10-0382-70A2-F2A6-89666D5008E4}"/>
                  </a:ext>
                </a:extLst>
              </p:cNvPr>
              <p:cNvSpPr txBox="1"/>
              <p:nvPr/>
            </p:nvSpPr>
            <p:spPr>
              <a:xfrm>
                <a:off x="2942354" y="1895537"/>
                <a:ext cx="3664923" cy="32692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Емкость (конденсатор)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Протекание тока связано с накоплением заряда между обкладками конденсатора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nary>
                      <m:naryPr>
                        <m:limLoc m:val="undOvr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С является коэффициентом пропорциональности между напряжением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интегралом тока, протекающего через емкость. Сопротивление является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реактивным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DBDE10-0382-70A2-F2A6-89666D500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354" y="1895537"/>
                <a:ext cx="3664923" cy="3269228"/>
              </a:xfrm>
              <a:prstGeom prst="rect">
                <a:avLst/>
              </a:prstGeom>
              <a:blipFill>
                <a:blip r:embed="rId7"/>
                <a:stretch>
                  <a:fillRect l="-1327" t="-929" r="-2488" b="-1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3B02C949-B0F2-9390-2608-FC01E7020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17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42F8-BB32-D406-86D9-20C1972D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2" y="-254920"/>
            <a:ext cx="9071640" cy="94644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электрического тока. Импеданс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3CFA312-2147-C32D-051B-7967A1439C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154" y="403095"/>
                <a:ext cx="6783899" cy="4864360"/>
              </a:xfrm>
            </p:spPr>
            <p:txBody>
              <a:bodyPr>
                <a:no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Различают следующие виды электрического тока: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Постоянный – ток, направление и величина которого не меняются или слабо меняются со временем.</a:t>
                </a:r>
              </a:p>
              <a:p>
                <a:pPr algn="l"/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Переменный – ток, направление и величина которого меняются во времени.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Пульсирующий.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Сила переменного тока определяется при заданном напряжении U не только тем сопротивлением R, которым обладает данная цепь при постоянном токе, но и наличием в этой цепи конденсаторов или катушек индуктивности. Сопротивление, которое данная цепь оказывает постоянному току, называется активным (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Z’)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Сопротивление, которое оказывает переменному току емкость или индуктивность, называется реактивным (соответственно емкостным или индуктивным)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(Z”)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Полное сопротивление цепи переменному току является</a:t>
                </a:r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импедансом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цепи и обозначается символом Z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может быть представлен в виде формулы: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𝑗𝑍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“#(5)</m:t>
                          </m:r>
                        </m:e>
                      </m:eqArr>
                    </m:oMath>
                  </m:oMathPara>
                </a14:m>
                <a:endParaRPr lang="ru-RU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 – </a:t>
                </a:r>
                <a:r>
                  <a:rPr lang="ru-RU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мнимая единица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3CFA312-2147-C32D-051B-7967A1439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154" y="403095"/>
                <a:ext cx="6783899" cy="4864360"/>
              </a:xfrm>
              <a:blipFill>
                <a:blip r:embed="rId2"/>
                <a:stretch>
                  <a:fillRect l="-1887" t="-1253" r="-629" b="-9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765EDE-EEAA-8E03-32CA-0449700F0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053" y="691520"/>
            <a:ext cx="3065572" cy="29275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33E4C-7255-57F9-1C61-EA745FE211F8}"/>
              </a:ext>
            </a:extLst>
          </p:cNvPr>
          <p:cNvSpPr txBox="1"/>
          <p:nvPr/>
        </p:nvSpPr>
        <p:spPr>
          <a:xfrm>
            <a:off x="7227360" y="3742841"/>
            <a:ext cx="262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в основном ток, изменяющийся по синусоидальному закону: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7DF23D-6E99-CBC0-E71E-063D9F045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217" y="4389172"/>
            <a:ext cx="2880395" cy="2428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1419A2-A916-26E8-5FA7-74FBE8837733}"/>
              </a:ext>
            </a:extLst>
          </p:cNvPr>
          <p:cNvSpPr txBox="1"/>
          <p:nvPr/>
        </p:nvSpPr>
        <p:spPr>
          <a:xfrm>
            <a:off x="5040312" y="4666171"/>
            <a:ext cx="50950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Импедансная спектроскопия: теория и применение : учеб.  пособие / [Ю. В. Емельянова, М. В. Морозова, З. А. Михайловская, Е. С. Буянова ; под общ. ред. Е. С. Буяновой] ; М-во образования и науки Рос. Федерации, Урал.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ун-т. — Екатеринбург : Изд-во Урал. ун-та, 2017. — 156 с.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с.57-60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96D1323D-0C8E-1F37-FAFA-3C5F18CB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22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29627-A924-6664-C2CA-8CA905E4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-90701"/>
            <a:ext cx="9071640" cy="94644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Схематичный рисунок для представления элементов цепей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185C8-E1D6-5E54-2FFB-C6C7F0C5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2" y="2647175"/>
            <a:ext cx="2854541" cy="233223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Измеряемый объект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 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(C)]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Электроды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R) +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(C)]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Токоподводы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Индуктивность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(L)]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3CC3204-30C7-0D8B-CF91-E3EEB346BF15}"/>
              </a:ext>
            </a:extLst>
          </p:cNvPr>
          <p:cNvSpPr/>
          <p:nvPr/>
        </p:nvSpPr>
        <p:spPr>
          <a:xfrm>
            <a:off x="2392937" y="1229080"/>
            <a:ext cx="2564970" cy="86790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Кирпич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8338626-944D-0952-D994-4F6458AEDB20}"/>
              </a:ext>
            </a:extLst>
          </p:cNvPr>
          <p:cNvSpPr/>
          <p:nvPr/>
        </p:nvSpPr>
        <p:spPr>
          <a:xfrm>
            <a:off x="2199720" y="941319"/>
            <a:ext cx="193729" cy="14180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E94B07-3C75-3F28-7295-ADFE7001C4EE}"/>
              </a:ext>
            </a:extLst>
          </p:cNvPr>
          <p:cNvSpPr/>
          <p:nvPr/>
        </p:nvSpPr>
        <p:spPr>
          <a:xfrm>
            <a:off x="1316317" y="1538003"/>
            <a:ext cx="883403" cy="123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3AFB461-B3DE-6C07-8A6B-5B407D6D5E63}"/>
              </a:ext>
            </a:extLst>
          </p:cNvPr>
          <p:cNvSpPr/>
          <p:nvPr/>
        </p:nvSpPr>
        <p:spPr>
          <a:xfrm>
            <a:off x="4957397" y="941319"/>
            <a:ext cx="193729" cy="14180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414EC2-ADF1-FE51-8618-28D90A076096}"/>
              </a:ext>
            </a:extLst>
          </p:cNvPr>
          <p:cNvSpPr/>
          <p:nvPr/>
        </p:nvSpPr>
        <p:spPr>
          <a:xfrm>
            <a:off x="5151124" y="1538003"/>
            <a:ext cx="883403" cy="1239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E52950-5857-6242-6050-C6AA20111302}"/>
              </a:ext>
            </a:extLst>
          </p:cNvPr>
          <p:cNvSpPr txBox="1"/>
          <p:nvPr/>
        </p:nvSpPr>
        <p:spPr>
          <a:xfrm>
            <a:off x="3923153" y="1205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F2F74-DC34-16D3-6C89-1A7FD9DA706D}"/>
              </a:ext>
            </a:extLst>
          </p:cNvPr>
          <p:cNvSpPr txBox="1"/>
          <p:nvPr/>
        </p:nvSpPr>
        <p:spPr>
          <a:xfrm>
            <a:off x="2888884" y="23442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171675C-CF56-F84C-36ED-AA9C8D1A26F6}"/>
              </a:ext>
            </a:extLst>
          </p:cNvPr>
          <p:cNvCxnSpPr/>
          <p:nvPr/>
        </p:nvCxnSpPr>
        <p:spPr>
          <a:xfrm flipH="1" flipV="1">
            <a:off x="2392937" y="2096985"/>
            <a:ext cx="535204" cy="33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2732880-5CAE-1D4C-0501-0AC4FB0E5EBC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3190570" y="2096485"/>
            <a:ext cx="1799096" cy="432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7442C95-63A1-35C9-F1AE-34158659A57A}"/>
              </a:ext>
            </a:extLst>
          </p:cNvPr>
          <p:cNvSpPr txBox="1"/>
          <p:nvPr/>
        </p:nvSpPr>
        <p:spPr>
          <a:xfrm>
            <a:off x="1240902" y="12058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B7CD3A-5268-E360-990F-51FB3E8C945D}"/>
              </a:ext>
            </a:extLst>
          </p:cNvPr>
          <p:cNvSpPr txBox="1"/>
          <p:nvPr/>
        </p:nvSpPr>
        <p:spPr>
          <a:xfrm>
            <a:off x="5821149" y="1242410"/>
            <a:ext cx="30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A87312D-3452-2454-A517-71ED3A7130D5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271464" y="1917331"/>
            <a:ext cx="1106449" cy="157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C9AB6AFA-48AE-BB24-AD3C-5D7EAE2DDA5F}"/>
              </a:ext>
            </a:extLst>
          </p:cNvPr>
          <p:cNvSpPr/>
          <p:nvPr/>
        </p:nvSpPr>
        <p:spPr>
          <a:xfrm>
            <a:off x="4293031" y="3488703"/>
            <a:ext cx="2169763" cy="139484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C8991F9-52A2-2FB3-D80D-C98114C855E2}"/>
              </a:ext>
            </a:extLst>
          </p:cNvPr>
          <p:cNvSpPr/>
          <p:nvPr/>
        </p:nvSpPr>
        <p:spPr>
          <a:xfrm>
            <a:off x="4779669" y="3783173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CF650E8-F2BA-C17E-E682-D20110997BA4}"/>
              </a:ext>
            </a:extLst>
          </p:cNvPr>
          <p:cNvSpPr/>
          <p:nvPr/>
        </p:nvSpPr>
        <p:spPr>
          <a:xfrm>
            <a:off x="5084469" y="3783173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D2D3A04-AF93-C376-5BC1-172BDB22586D}"/>
              </a:ext>
            </a:extLst>
          </p:cNvPr>
          <p:cNvSpPr/>
          <p:nvPr/>
        </p:nvSpPr>
        <p:spPr>
          <a:xfrm>
            <a:off x="5377913" y="3783173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55AD291-9941-FAFF-E7D8-5C341A0050F7}"/>
              </a:ext>
            </a:extLst>
          </p:cNvPr>
          <p:cNvSpPr/>
          <p:nvPr/>
        </p:nvSpPr>
        <p:spPr>
          <a:xfrm>
            <a:off x="4937747" y="3984651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4AB39A-E40E-88EA-7890-85F18FD52466}"/>
              </a:ext>
            </a:extLst>
          </p:cNvPr>
          <p:cNvSpPr/>
          <p:nvPr/>
        </p:nvSpPr>
        <p:spPr>
          <a:xfrm>
            <a:off x="5242547" y="3981246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CE4A6DB-E84A-7C94-AD01-E70C88332710}"/>
              </a:ext>
            </a:extLst>
          </p:cNvPr>
          <p:cNvSpPr/>
          <p:nvPr/>
        </p:nvSpPr>
        <p:spPr>
          <a:xfrm>
            <a:off x="5585569" y="3993340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E9B2B3D-0B99-8426-1967-B776242FCC1F}"/>
              </a:ext>
            </a:extLst>
          </p:cNvPr>
          <p:cNvSpPr/>
          <p:nvPr/>
        </p:nvSpPr>
        <p:spPr>
          <a:xfrm>
            <a:off x="4613836" y="4050989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63EB3CD-B652-CF98-46A4-CD52BFA9A7FF}"/>
              </a:ext>
            </a:extLst>
          </p:cNvPr>
          <p:cNvSpPr/>
          <p:nvPr/>
        </p:nvSpPr>
        <p:spPr>
          <a:xfrm>
            <a:off x="4903639" y="4227517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780A959-FD99-098A-79EB-B7B7871C0653}"/>
              </a:ext>
            </a:extLst>
          </p:cNvPr>
          <p:cNvSpPr/>
          <p:nvPr/>
        </p:nvSpPr>
        <p:spPr>
          <a:xfrm>
            <a:off x="5233250" y="4190474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4C783ED-F1EA-0FEE-77BC-8A7D091B2D5A}"/>
              </a:ext>
            </a:extLst>
          </p:cNvPr>
          <p:cNvSpPr/>
          <p:nvPr/>
        </p:nvSpPr>
        <p:spPr>
          <a:xfrm>
            <a:off x="5524635" y="4239992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C954087-B080-DA39-D440-02E8EAC8E1A6}"/>
              </a:ext>
            </a:extLst>
          </p:cNvPr>
          <p:cNvSpPr/>
          <p:nvPr/>
        </p:nvSpPr>
        <p:spPr>
          <a:xfrm>
            <a:off x="5677547" y="3791481"/>
            <a:ext cx="293444" cy="2014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7296E50-4DC7-AA41-1BB6-E881F899BDFC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6298251" y="2773874"/>
            <a:ext cx="1099736" cy="113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02F37C8-CC6C-B597-6EBE-1E65EC206DD6}"/>
              </a:ext>
            </a:extLst>
          </p:cNvPr>
          <p:cNvSpPr/>
          <p:nvPr/>
        </p:nvSpPr>
        <p:spPr>
          <a:xfrm>
            <a:off x="7397987" y="2302041"/>
            <a:ext cx="1058506" cy="94366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7885E386-F229-5B35-2AB7-3EC07C8AD35F}"/>
              </a:ext>
            </a:extLst>
          </p:cNvPr>
          <p:cNvSpPr/>
          <p:nvPr/>
        </p:nvSpPr>
        <p:spPr>
          <a:xfrm>
            <a:off x="8561585" y="2316780"/>
            <a:ext cx="1058506" cy="94366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BA8D9C5-952B-8811-99D9-1ED6D53D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412" y="2470020"/>
            <a:ext cx="876863" cy="581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9FA34DB-7D6D-C245-A0A5-4E3A9D915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08" y="2498060"/>
            <a:ext cx="876863" cy="58110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78A397C-B668-A5E2-7232-30A6BF532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62" y="3487946"/>
            <a:ext cx="1211449" cy="540241"/>
          </a:xfrm>
          <a:prstGeom prst="rect">
            <a:avLst/>
          </a:prstGeom>
        </p:spPr>
      </p:pic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001AB9A1-364C-4DB3-3920-E25CCFCAC9F8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8681412" y="2788613"/>
            <a:ext cx="938679" cy="99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30D8B98-C8BE-F141-99A5-F172ACC8F0CD}"/>
              </a:ext>
            </a:extLst>
          </p:cNvPr>
          <p:cNvCxnSpPr>
            <a:cxnSpLocks/>
          </p:cNvCxnSpPr>
          <p:nvPr/>
        </p:nvCxnSpPr>
        <p:spPr>
          <a:xfrm flipH="1" flipV="1">
            <a:off x="8521856" y="2694202"/>
            <a:ext cx="97740" cy="1060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815160EC-04C4-1055-160E-259E2AD8DFE7}"/>
              </a:ext>
            </a:extLst>
          </p:cNvPr>
          <p:cNvCxnSpPr>
            <a:cxnSpLocks/>
            <a:endCxn id="39" idx="1"/>
          </p:cNvCxnSpPr>
          <p:nvPr/>
        </p:nvCxnSpPr>
        <p:spPr>
          <a:xfrm flipH="1" flipV="1">
            <a:off x="7397987" y="2773874"/>
            <a:ext cx="1283425" cy="1017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трелка: вниз 56">
            <a:extLst>
              <a:ext uri="{FF2B5EF4-FFF2-40B4-BE49-F238E27FC236}">
                <a16:creationId xmlns:a16="http://schemas.microsoft.com/office/drawing/2014/main" id="{32F99E1F-BF51-A02D-430F-5C516270BB21}"/>
              </a:ext>
            </a:extLst>
          </p:cNvPr>
          <p:cNvSpPr/>
          <p:nvPr/>
        </p:nvSpPr>
        <p:spPr>
          <a:xfrm>
            <a:off x="8158812" y="4034119"/>
            <a:ext cx="386898" cy="5905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F4D3067-E987-7E7E-4833-E87E01D13154}"/>
              </a:ext>
            </a:extLst>
          </p:cNvPr>
          <p:cNvSpPr txBox="1"/>
          <p:nvPr/>
        </p:nvSpPr>
        <p:spPr>
          <a:xfrm>
            <a:off x="6901256" y="4657714"/>
            <a:ext cx="2590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Импеданс чувствителен к сопротивлению и емкости зерен различных фаз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93443B-D2C6-8D78-386C-FB81F9AA336A}"/>
              </a:ext>
            </a:extLst>
          </p:cNvPr>
          <p:cNvSpPr txBox="1"/>
          <p:nvPr/>
        </p:nvSpPr>
        <p:spPr>
          <a:xfrm>
            <a:off x="4361940" y="4839553"/>
            <a:ext cx="1902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Микроскопический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(зерна материала)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B21780-2C7D-1E0A-88EC-DCD4E408E368}"/>
              </a:ext>
            </a:extLst>
          </p:cNvPr>
          <p:cNvCxnSpPr>
            <a:cxnSpLocks/>
          </p:cNvCxnSpPr>
          <p:nvPr/>
        </p:nvCxnSpPr>
        <p:spPr>
          <a:xfrm>
            <a:off x="8061064" y="1187891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095BF52-E398-A6F1-5864-D8726472EE73}"/>
              </a:ext>
            </a:extLst>
          </p:cNvPr>
          <p:cNvCxnSpPr>
            <a:cxnSpLocks/>
          </p:cNvCxnSpPr>
          <p:nvPr/>
        </p:nvCxnSpPr>
        <p:spPr>
          <a:xfrm>
            <a:off x="8488768" y="956553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A8F83C-A101-ADE5-5621-0B7EDC433E64}"/>
              </a:ext>
            </a:extLst>
          </p:cNvPr>
          <p:cNvSpPr/>
          <p:nvPr/>
        </p:nvSpPr>
        <p:spPr>
          <a:xfrm>
            <a:off x="8709993" y="1278334"/>
            <a:ext cx="722671" cy="302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C95D71E-5953-A513-E606-BC324BF4C622}"/>
              </a:ext>
            </a:extLst>
          </p:cNvPr>
          <p:cNvCxnSpPr>
            <a:cxnSpLocks/>
          </p:cNvCxnSpPr>
          <p:nvPr/>
        </p:nvCxnSpPr>
        <p:spPr>
          <a:xfrm flipV="1">
            <a:off x="8488768" y="950621"/>
            <a:ext cx="516192" cy="5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CFA5215-718A-10B5-F056-6F5AEC8ED12D}"/>
              </a:ext>
            </a:extLst>
          </p:cNvPr>
          <p:cNvCxnSpPr>
            <a:cxnSpLocks/>
          </p:cNvCxnSpPr>
          <p:nvPr/>
        </p:nvCxnSpPr>
        <p:spPr>
          <a:xfrm>
            <a:off x="8488768" y="1434541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03B6193-AEEE-8326-AC0D-E803FD22FD63}"/>
              </a:ext>
            </a:extLst>
          </p:cNvPr>
          <p:cNvCxnSpPr>
            <a:cxnSpLocks/>
          </p:cNvCxnSpPr>
          <p:nvPr/>
        </p:nvCxnSpPr>
        <p:spPr>
          <a:xfrm>
            <a:off x="9653888" y="954206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9FCF3F62-3489-A0A5-5BDD-4942A7DEA8EC}"/>
              </a:ext>
            </a:extLst>
          </p:cNvPr>
          <p:cNvCxnSpPr>
            <a:cxnSpLocks/>
          </p:cNvCxnSpPr>
          <p:nvPr/>
        </p:nvCxnSpPr>
        <p:spPr>
          <a:xfrm>
            <a:off x="9181211" y="953320"/>
            <a:ext cx="472677" cy="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C80F3387-F914-B82C-AFEB-3FF278EAC003}"/>
              </a:ext>
            </a:extLst>
          </p:cNvPr>
          <p:cNvCxnSpPr>
            <a:cxnSpLocks/>
          </p:cNvCxnSpPr>
          <p:nvPr/>
        </p:nvCxnSpPr>
        <p:spPr>
          <a:xfrm>
            <a:off x="9653888" y="1190239"/>
            <a:ext cx="427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3649CA0-E26D-8906-8EE8-9E72B1BF0172}"/>
              </a:ext>
            </a:extLst>
          </p:cNvPr>
          <p:cNvCxnSpPr>
            <a:cxnSpLocks/>
          </p:cNvCxnSpPr>
          <p:nvPr/>
        </p:nvCxnSpPr>
        <p:spPr>
          <a:xfrm>
            <a:off x="9432164" y="1425995"/>
            <a:ext cx="221225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A4C78AF7-00D9-33F9-310F-FF3A518FCAAE}"/>
              </a:ext>
            </a:extLst>
          </p:cNvPr>
          <p:cNvCxnSpPr>
            <a:cxnSpLocks/>
          </p:cNvCxnSpPr>
          <p:nvPr/>
        </p:nvCxnSpPr>
        <p:spPr>
          <a:xfrm>
            <a:off x="9004960" y="672828"/>
            <a:ext cx="0" cy="47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BCBDE676-B61D-9403-E690-7268AA936685}"/>
              </a:ext>
            </a:extLst>
          </p:cNvPr>
          <p:cNvCxnSpPr>
            <a:cxnSpLocks/>
          </p:cNvCxnSpPr>
          <p:nvPr/>
        </p:nvCxnSpPr>
        <p:spPr>
          <a:xfrm>
            <a:off x="9181211" y="809112"/>
            <a:ext cx="0" cy="2725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4FEBFE5-E8CE-129C-2472-4D5236C6F588}"/>
              </a:ext>
            </a:extLst>
          </p:cNvPr>
          <p:cNvSpPr txBox="1"/>
          <p:nvPr/>
        </p:nvSpPr>
        <p:spPr>
          <a:xfrm>
            <a:off x="8974381" y="4031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ru-RU" dirty="0"/>
          </a:p>
        </p:txBody>
      </p:sp>
      <p:sp>
        <p:nvSpPr>
          <p:cNvPr id="56" name="Стрелка: вниз 55">
            <a:extLst>
              <a:ext uri="{FF2B5EF4-FFF2-40B4-BE49-F238E27FC236}">
                <a16:creationId xmlns:a16="http://schemas.microsoft.com/office/drawing/2014/main" id="{50E0CCC0-15A6-5AC9-8759-D98009BFAFA5}"/>
              </a:ext>
            </a:extLst>
          </p:cNvPr>
          <p:cNvSpPr/>
          <p:nvPr/>
        </p:nvSpPr>
        <p:spPr>
          <a:xfrm rot="12691496">
            <a:off x="7981604" y="1586316"/>
            <a:ext cx="495945" cy="623199"/>
          </a:xfrm>
          <a:prstGeom prst="downArrow">
            <a:avLst>
              <a:gd name="adj1" fmla="val 50000"/>
              <a:gd name="adj2" fmla="val 5781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642DFD-8481-968B-B86C-5513AEE61B2A}"/>
              </a:ext>
            </a:extLst>
          </p:cNvPr>
          <p:cNvSpPr txBox="1"/>
          <p:nvPr/>
        </p:nvSpPr>
        <p:spPr>
          <a:xfrm>
            <a:off x="7423582" y="1301616"/>
            <a:ext cx="128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A60BF09D-D401-C0D9-FC4C-803D7396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259" y="5360579"/>
            <a:ext cx="2348280" cy="390600"/>
          </a:xfrm>
        </p:spPr>
        <p:txBody>
          <a:bodyPr/>
          <a:lstStyle/>
          <a:p>
            <a:pPr lvl="0"/>
            <a:fld id="{F13B0037-591A-4570-B31D-9FA7657C677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3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40" grpId="0" animBg="1"/>
      <p:bldP spid="57" grpId="0" animBg="1"/>
      <p:bldP spid="58" grpId="0"/>
      <p:bldP spid="59" grpId="0"/>
      <p:bldP spid="21" grpId="0" animBg="1"/>
      <p:bldP spid="56" grpId="0" animBg="1"/>
      <p:bldP spid="60" grpId="0"/>
    </p:bld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3825</Words>
  <Application>Microsoft Office PowerPoint</Application>
  <PresentationFormat>Произвольный</PresentationFormat>
  <Paragraphs>316</Paragraphs>
  <Slides>30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Liberation Sans</vt:lpstr>
      <vt:lpstr>Liberation Serif</vt:lpstr>
      <vt:lpstr>Times New Roman</vt:lpstr>
      <vt:lpstr>Обычный</vt:lpstr>
      <vt:lpstr>Unicode Origin Graph</vt:lpstr>
      <vt:lpstr>Graph</vt:lpstr>
      <vt:lpstr>  Импедансная спектроскопия как метод исследования электрических свойств</vt:lpstr>
      <vt:lpstr>Презентация PowerPoint</vt:lpstr>
      <vt:lpstr>Основные понятия</vt:lpstr>
      <vt:lpstr>Основные понятия</vt:lpstr>
      <vt:lpstr>Основные понятия: электропроводность</vt:lpstr>
      <vt:lpstr>Зависимость электропроводности от температуры</vt:lpstr>
      <vt:lpstr>Электрическая цепь и ее составляющие</vt:lpstr>
      <vt:lpstr>Виды электрического тока. Импеданс</vt:lpstr>
      <vt:lpstr>Схематичный рисунок для представления элементов цепей</vt:lpstr>
      <vt:lpstr>Представление импеданса</vt:lpstr>
      <vt:lpstr>Представление импеданса</vt:lpstr>
      <vt:lpstr>Координаты Найквиста</vt:lpstr>
      <vt:lpstr>Презентация PowerPoint</vt:lpstr>
      <vt:lpstr>Электроды в импедансной спектроскопии</vt:lpstr>
      <vt:lpstr>Метод измерения импеданса</vt:lpstr>
      <vt:lpstr>Факторы измерение импеданса</vt:lpstr>
      <vt:lpstr>Техника импеданса</vt:lpstr>
      <vt:lpstr>Примеры использования импедансной спектроскопии для минералов и синтетических соединений</vt:lpstr>
      <vt:lpstr>Влияние давления на импеданс</vt:lpstr>
      <vt:lpstr>Презентация PowerPoint</vt:lpstr>
      <vt:lpstr>Влияние температуры на импеданс</vt:lpstr>
      <vt:lpstr>Собственные и примесные проводники</vt:lpstr>
      <vt:lpstr>Собственные и примесные проводники</vt:lpstr>
      <vt:lpstr>Возможность определения типа проводимости</vt:lpstr>
      <vt:lpstr>Изучение температурной истории образцов</vt:lpstr>
      <vt:lpstr>Исследование синтетических соединений (на основе Nd1-xCaxTi1-xNb1+xO6) </vt:lpstr>
      <vt:lpstr>Презентация PowerPoint</vt:lpstr>
      <vt:lpstr>Презентация PowerPoint</vt:lpstr>
      <vt:lpstr>Итог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импеданс природных объектов</dc:title>
  <dc:creator>Иван Желуницын</dc:creator>
  <cp:lastModifiedBy>Иван Желуницын</cp:lastModifiedBy>
  <cp:revision>63</cp:revision>
  <dcterms:created xsi:type="dcterms:W3CDTF">2023-10-23T15:45:02Z</dcterms:created>
  <dcterms:modified xsi:type="dcterms:W3CDTF">2025-12-04T09:17:05Z</dcterms:modified>
</cp:coreProperties>
</file>